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545" r:id="rId3"/>
    <p:sldId id="546" r:id="rId4"/>
    <p:sldId id="548" r:id="rId5"/>
    <p:sldId id="549" r:id="rId6"/>
    <p:sldId id="551" r:id="rId7"/>
    <p:sldId id="552" r:id="rId8"/>
    <p:sldId id="553" r:id="rId9"/>
    <p:sldId id="554" r:id="rId10"/>
    <p:sldId id="555" r:id="rId11"/>
    <p:sldId id="550" r:id="rId12"/>
    <p:sldId id="642" r:id="rId13"/>
    <p:sldId id="643" r:id="rId14"/>
    <p:sldId id="644" r:id="rId15"/>
    <p:sldId id="556" r:id="rId16"/>
    <p:sldId id="557" r:id="rId17"/>
    <p:sldId id="558" r:id="rId18"/>
    <p:sldId id="559" r:id="rId19"/>
    <p:sldId id="560" r:id="rId20"/>
    <p:sldId id="561" r:id="rId21"/>
    <p:sldId id="562" r:id="rId22"/>
    <p:sldId id="541" r:id="rId23"/>
    <p:sldId id="563" r:id="rId24"/>
    <p:sldId id="564" r:id="rId25"/>
    <p:sldId id="565" r:id="rId26"/>
    <p:sldId id="571" r:id="rId27"/>
    <p:sldId id="573" r:id="rId28"/>
    <p:sldId id="626" r:id="rId29"/>
    <p:sldId id="566" r:id="rId30"/>
    <p:sldId id="567" r:id="rId31"/>
    <p:sldId id="568" r:id="rId32"/>
    <p:sldId id="569" r:id="rId33"/>
    <p:sldId id="570" r:id="rId34"/>
    <p:sldId id="574" r:id="rId35"/>
    <p:sldId id="575" r:id="rId36"/>
    <p:sldId id="577" r:id="rId37"/>
    <p:sldId id="576" r:id="rId38"/>
    <p:sldId id="578" r:id="rId39"/>
    <p:sldId id="582" r:id="rId40"/>
    <p:sldId id="579" r:id="rId41"/>
    <p:sldId id="581" r:id="rId42"/>
    <p:sldId id="580" r:id="rId43"/>
    <p:sldId id="583" r:id="rId44"/>
    <p:sldId id="627" r:id="rId45"/>
    <p:sldId id="584" r:id="rId46"/>
    <p:sldId id="586" r:id="rId47"/>
    <p:sldId id="587" r:id="rId48"/>
    <p:sldId id="585" r:id="rId49"/>
    <p:sldId id="589" r:id="rId50"/>
    <p:sldId id="590" r:id="rId51"/>
    <p:sldId id="591" r:id="rId52"/>
    <p:sldId id="593" r:id="rId53"/>
    <p:sldId id="592" r:id="rId54"/>
    <p:sldId id="594" r:id="rId55"/>
    <p:sldId id="595" r:id="rId56"/>
    <p:sldId id="599" r:id="rId57"/>
    <p:sldId id="598" r:id="rId58"/>
    <p:sldId id="600" r:id="rId59"/>
    <p:sldId id="601" r:id="rId60"/>
    <p:sldId id="482" r:id="rId61"/>
    <p:sldId id="604" r:id="rId62"/>
    <p:sldId id="605" r:id="rId63"/>
    <p:sldId id="606" r:id="rId64"/>
    <p:sldId id="607" r:id="rId65"/>
    <p:sldId id="608" r:id="rId66"/>
    <p:sldId id="610" r:id="rId67"/>
    <p:sldId id="611" r:id="rId68"/>
    <p:sldId id="612" r:id="rId69"/>
    <p:sldId id="613" r:id="rId70"/>
    <p:sldId id="614" r:id="rId71"/>
    <p:sldId id="615" r:id="rId72"/>
    <p:sldId id="616" r:id="rId73"/>
    <p:sldId id="617" r:id="rId74"/>
    <p:sldId id="618" r:id="rId75"/>
    <p:sldId id="596" r:id="rId76"/>
    <p:sldId id="620" r:id="rId77"/>
    <p:sldId id="619" r:id="rId78"/>
    <p:sldId id="621" r:id="rId79"/>
    <p:sldId id="603" r:id="rId80"/>
    <p:sldId id="597" r:id="rId81"/>
    <p:sldId id="622" r:id="rId82"/>
    <p:sldId id="623" r:id="rId83"/>
    <p:sldId id="628" r:id="rId84"/>
    <p:sldId id="625" r:id="rId85"/>
    <p:sldId id="624" r:id="rId86"/>
    <p:sldId id="629" r:id="rId87"/>
    <p:sldId id="637" r:id="rId88"/>
    <p:sldId id="631" r:id="rId89"/>
    <p:sldId id="632" r:id="rId90"/>
    <p:sldId id="633" r:id="rId91"/>
    <p:sldId id="634" r:id="rId92"/>
    <p:sldId id="635" r:id="rId93"/>
    <p:sldId id="636" r:id="rId94"/>
    <p:sldId id="646" r:id="rId95"/>
    <p:sldId id="639" r:id="rId96"/>
    <p:sldId id="638" r:id="rId97"/>
    <p:sldId id="640" r:id="rId98"/>
    <p:sldId id="647" r:id="rId99"/>
    <p:sldId id="648" r:id="rId100"/>
    <p:sldId id="406" r:id="rId101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 u s" initials="Asus" lastIdx="1" clrIdx="0">
    <p:extLst>
      <p:ext uri="{19B8F6BF-5375-455C-9EA6-DF929625EA0E}">
        <p15:presenceInfo xmlns:p15="http://schemas.microsoft.com/office/powerpoint/2012/main" userId="A s u 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9A9A9B"/>
    <a:srgbClr val="9F9FA2"/>
    <a:srgbClr val="2AA198"/>
    <a:srgbClr val="E61020"/>
    <a:srgbClr val="66FF66"/>
    <a:srgbClr val="850000"/>
    <a:srgbClr val="383838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77197" autoAdjust="0"/>
  </p:normalViewPr>
  <p:slideViewPr>
    <p:cSldViewPr snapToGrid="0">
      <p:cViewPr>
        <p:scale>
          <a:sx n="66" d="100"/>
          <a:sy n="66" d="100"/>
        </p:scale>
        <p:origin x="70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096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1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BE36EF20-56E6-A245-A0C6-FCE94244DF4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1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FE1BB279-24D0-E74F-842C-97E9CC576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1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4E0C6487-8DF9-0448-87B9-229C629F1A86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8500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7" tIns="46219" rIns="92437" bIns="462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1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2673916B-D2F7-E340-96C7-8D932FD23B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افزودت فرد جدید به دیتابیس راحته...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0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بعد از آموزش برای </a:t>
            </a:r>
            <a:r>
              <a:rPr lang="en-US" dirty="0" smtClean="0"/>
              <a:t>one-shot learning</a:t>
            </a:r>
            <a:r>
              <a:rPr lang="fa-IR" dirty="0" smtClean="0"/>
              <a:t> میشه استفاده کرد.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picking the hardest positive, we use all anchor-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pairs in a mini-batch while still selecting the hard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negatives. We don’t have a side-by-side comparison of hard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anchor-positive pairs versus all anchor-positive pairs within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mini-batch, but we found in practice that the all anchor-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method was more stable and converged slightly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at the beginning of training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30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picking the hardest positive, we use all anchor-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pairs in a mini-batch while still selecting the hard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negatives. We don’t have a side-by-side comparison of hard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anchor-positive pairs versus all anchor-positive pairs within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mini-batch, but we found in practice that the all anchor-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method was more stable and converged slightly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at the beginning of training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68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common case when using random sampling. Thus, it is important to select triplets that violate such constraint to speed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98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common case when using random sampling. Thus, it is important to select triplets that violate such constraint to speed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55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Selecting the hardest negatives can in practice lead to bad local minima early on in training, specifically it can result in a collapsed model (i.e. f(x) = 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02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18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82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0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05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29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2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09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86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5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Trends in cognitive sciences</a:t>
            </a:r>
            <a:endParaRPr lang="fa-I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2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افزودت فرد جدید به دیتابیس راحته...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2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افزودت فرد جدید به دیتابیس راحته...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23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افزودت فرد جدید به دیتابیس راحته...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53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Chi Square similarity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4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left lines"/>
          <p:cNvGrpSpPr/>
          <p:nvPr userDrawn="1"/>
        </p:nvGrpSpPr>
        <p:grpSpPr>
          <a:xfrm>
            <a:off x="-77788" y="-76200"/>
            <a:ext cx="819993" cy="5229225"/>
            <a:chOff x="-11906" y="-2381"/>
            <a:chExt cx="615155" cy="3921919"/>
          </a:xfrm>
        </p:grpSpPr>
        <p:sp>
          <p:nvSpPr>
            <p:cNvPr id="25" name="Freeform 24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diagonals"/>
          <p:cNvGrpSpPr/>
          <p:nvPr userDrawn="1"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  <p:grpSp>
        <p:nvGrpSpPr>
          <p:cNvPr id="32" name="bottom lines"/>
          <p:cNvGrpSpPr/>
          <p:nvPr userDrawn="1"/>
        </p:nvGrpSpPr>
        <p:grpSpPr>
          <a:xfrm>
            <a:off x="-77788" y="6190193"/>
            <a:ext cx="5498726" cy="820207"/>
            <a:chOff x="-6689" y="4553748"/>
            <a:chExt cx="4125119" cy="615155"/>
          </a:xfrm>
        </p:grpSpPr>
        <p:sp>
          <p:nvSpPr>
            <p:cNvPr id="33" name="Freeform 32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Right Triangle 35"/>
          <p:cNvSpPr/>
          <p:nvPr userDrawn="1"/>
        </p:nvSpPr>
        <p:spPr>
          <a:xfrm rot="16200000">
            <a:off x="9237914" y="3997609"/>
            <a:ext cx="2225142" cy="3787741"/>
          </a:xfrm>
          <a:prstGeom prst="rtTriangl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13" y="5334000"/>
            <a:ext cx="2479099" cy="1495863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2190717" y="6385672"/>
            <a:ext cx="198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01" tIns="91401" rIns="91401" bIns="91401" rtlCol="0" anchor="t" anchorCtr="0">
            <a:noAutofit/>
          </a:bodyPr>
          <a:lstStyle/>
          <a:p>
            <a:r>
              <a:rPr lang="fa-IR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علیرضا اخوان پور</a:t>
            </a:r>
            <a:r>
              <a:rPr lang="en-US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fa-IR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endParaRPr lang="en-US" sz="1200" b="1" dirty="0">
              <a:solidFill>
                <a:srgbClr val="409898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821130" y="6139998"/>
            <a:ext cx="4168798" cy="27183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01" tIns="91401" rIns="91401" bIns="91401" rtlCol="0" anchor="t" anchorCtr="0">
            <a:noAutofit/>
          </a:bodyPr>
          <a:lstStyle/>
          <a:p>
            <a:pPr algn="r" rtl="1"/>
            <a:r>
              <a:rPr lang="en-US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One-Shot Learning: Face Recognition </a:t>
            </a:r>
            <a:endParaRPr lang="en-US" sz="1200" b="1" dirty="0">
              <a:solidFill>
                <a:srgbClr val="409898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www.ubergizmo.com/2018/04/police-arrest-suspect-facial-recognition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ydwen.github.io/papers/WenECCV16.pdf" TargetMode="External"/><Relationship Id="rId3" Type="http://schemas.openxmlformats.org/officeDocument/2006/relationships/hyperlink" Target="http://blog.class.vision/winter-96-97-syllabus/" TargetMode="External"/><Relationship Id="rId7" Type="http://schemas.openxmlformats.org/officeDocument/2006/relationships/hyperlink" Target="https://arxiv.org/abs/1503.03832" TargetMode="External"/><Relationship Id="rId2" Type="http://schemas.openxmlformats.org/officeDocument/2006/relationships/hyperlink" Target="https://www.coursera.org/specializations/deep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dwen.github.io/papers/WenECCV16-poster.pdf" TargetMode="External"/><Relationship Id="rId11" Type="http://schemas.openxmlformats.org/officeDocument/2006/relationships/hyperlink" Target="https://arxiv.org/abs/1801.07698" TargetMode="External"/><Relationship Id="rId5" Type="http://schemas.openxmlformats.org/officeDocument/2006/relationships/hyperlink" Target="https://medium.com/@ahmdtaha/facenet-a-unified-embedding-for-face-recognition-and-clustering-7d34abde9" TargetMode="External"/><Relationship Id="rId10" Type="http://schemas.openxmlformats.org/officeDocument/2006/relationships/hyperlink" Target="https://arxiv.org/abs/1801.05599" TargetMode="External"/><Relationship Id="rId4" Type="http://schemas.openxmlformats.org/officeDocument/2006/relationships/hyperlink" Target="http://www.highload.ru/2017/abstracts/3044.html" TargetMode="External"/><Relationship Id="rId9" Type="http://schemas.openxmlformats.org/officeDocument/2006/relationships/hyperlink" Target="https://arxiv.org/abs/1704.08063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bsr.ia.ac.cn/english/CASIA-WebFace-Data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9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1.pn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20.png"/><Relationship Id="rId9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27.png"/><Relationship Id="rId3" Type="http://schemas.openxmlformats.org/officeDocument/2006/relationships/image" Target="../media/image3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50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0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0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8.jpg"/><Relationship Id="rId4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610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8.jpg"/><Relationship Id="rId5" Type="http://schemas.openxmlformats.org/officeDocument/2006/relationships/image" Target="../media/image56.png"/><Relationship Id="rId15" Type="http://schemas.openxmlformats.org/officeDocument/2006/relationships/image" Target="../media/image60.png"/><Relationship Id="rId10" Type="http://schemas.openxmlformats.org/officeDocument/2006/relationships/image" Target="../media/image48.png"/><Relationship Id="rId4" Type="http://schemas.openxmlformats.org/officeDocument/2006/relationships/image" Target="../media/image55.png"/><Relationship Id="rId9" Type="http://schemas.openxmlformats.org/officeDocument/2006/relationships/image" Target="../media/image311.png"/><Relationship Id="rId1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62.png"/><Relationship Id="rId7" Type="http://schemas.openxmlformats.org/officeDocument/2006/relationships/image" Target="../media/image50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16.jpg"/><Relationship Id="rId10" Type="http://schemas.openxmlformats.org/officeDocument/2006/relationships/image" Target="../media/image17.jpg"/><Relationship Id="rId4" Type="http://schemas.openxmlformats.org/officeDocument/2006/relationships/image" Target="../media/image48.jpg"/><Relationship Id="rId9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3.jp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11.png"/><Relationship Id="rId18" Type="http://schemas.openxmlformats.org/officeDocument/2006/relationships/image" Target="../media/image66.png"/><Relationship Id="rId3" Type="http://schemas.openxmlformats.org/officeDocument/2006/relationships/image" Target="../media/image49.jpg"/><Relationship Id="rId7" Type="http://schemas.openxmlformats.org/officeDocument/2006/relationships/image" Target="../media/image550.png"/><Relationship Id="rId12" Type="http://schemas.openxmlformats.org/officeDocument/2006/relationships/image" Target="../media/image60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90.png"/><Relationship Id="rId5" Type="http://schemas.openxmlformats.org/officeDocument/2006/relationships/image" Target="../media/image51.jpg"/><Relationship Id="rId15" Type="http://schemas.openxmlformats.org/officeDocument/2006/relationships/image" Target="../media/image63.png"/><Relationship Id="rId10" Type="http://schemas.openxmlformats.org/officeDocument/2006/relationships/image" Target="../media/image580.png"/><Relationship Id="rId4" Type="http://schemas.openxmlformats.org/officeDocument/2006/relationships/image" Target="../media/image52.jpg"/><Relationship Id="rId9" Type="http://schemas.openxmlformats.org/officeDocument/2006/relationships/image" Target="../media/image570.png"/><Relationship Id="rId14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8.jpg"/><Relationship Id="rId7" Type="http://schemas.openxmlformats.org/officeDocument/2006/relationships/image" Target="../media/image18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51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75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3.jpg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73.png"/><Relationship Id="rId5" Type="http://schemas.openxmlformats.org/officeDocument/2006/relationships/image" Target="../media/image56.jpg"/><Relationship Id="rId10" Type="http://schemas.openxmlformats.org/officeDocument/2006/relationships/image" Target="../media/image78.jpg"/><Relationship Id="rId4" Type="http://schemas.openxmlformats.org/officeDocument/2006/relationships/image" Target="../media/image55.jpg"/><Relationship Id="rId9" Type="http://schemas.openxmlformats.org/officeDocument/2006/relationships/image" Target="../media/image7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sandberg/facenet" TargetMode="External"/><Relationship Id="rId2" Type="http://schemas.openxmlformats.org/officeDocument/2006/relationships/hyperlink" Target="https://github.com/cmusatyalab/openf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erohedge.com/news/2018-03-27/china-deploys-skynet-facial-recognition-can-compare-3-billion-faces-secon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sandberg/facenet" TargetMode="External"/><Relationship Id="rId2" Type="http://schemas.openxmlformats.org/officeDocument/2006/relationships/hyperlink" Target="https://github.com/ydwen/caffe-face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na.ir/news/9606311810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hyperlink" Target="http://blog.class.vision/winter-96-97-syllab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mlab.ie.cuhk.edu.hk/projects/WIDERFace/WiderFace_Results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mlab.ie.cuhk.edu.hk/projects/WIDERFace/WiderFace_Result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c.ca/news/technology/china-facial-recognition-toilet-paper-1.405288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mlab.ie.cuhk.edu.hk/projects/WIDERFace/WiderFace_Results.html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sandberg/facenet/tree/master/src/align" TargetMode="External"/><Relationship Id="rId2" Type="http://schemas.openxmlformats.org/officeDocument/2006/relationships/hyperlink" Target="https://github.com/kpzhang93/MTCNN_face_detection_align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tech-policy/2017/06/police-automatic-face-recognitio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ireza-Akhavan/class.vision/blob/master/17-Perspective&amp;AffineTransforms.ipynb" TargetMode="External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4" Type="http://schemas.openxmlformats.org/officeDocument/2006/relationships/image" Target="../media/image18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pcworld.com/article/3055305/analytics/your-face-is-big-data-the-title-of-this-photographers-experiment-says-it-al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stverse.com/2017/12/18/10-fascinating-facts-about-facial-recognition-technology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y1iu/sphereface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ppynear/AMSoftmax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epinsight/insightfac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iran-celeb.i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0" y="94705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One-Shot Learning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Face Recognition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  <p:extLst/>
          </p:nvPr>
        </p:nvSpPr>
        <p:spPr>
          <a:xfrm>
            <a:off x="2742063" y="3899847"/>
            <a:ext cx="6707875" cy="579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Alireza</a:t>
            </a:r>
            <a:r>
              <a:rPr lang="en-US" dirty="0"/>
              <a:t> </a:t>
            </a:r>
            <a:r>
              <a:rPr lang="en-US" dirty="0" err="1"/>
              <a:t>Akhavan</a:t>
            </a:r>
            <a:r>
              <a:rPr lang="en-US" dirty="0"/>
              <a:t> Pour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32800" y="6416676"/>
            <a:ext cx="133799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F7DC490-98B8-074B-BB30-37775A2447EF}" type="slidenum">
              <a:rPr lang="en-US">
                <a:solidFill>
                  <a:prstClr val="white"/>
                </a:solidFill>
                <a:latin typeface="Calibri"/>
              </a:rPr>
              <a:pPr>
                <a:defRPr/>
              </a:pPr>
              <a:t>1</a:t>
            </a:fld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14" y="4525646"/>
            <a:ext cx="8701080" cy="8147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71790" y="5509197"/>
            <a:ext cx="2648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Thursday, August 30, 2018</a:t>
            </a:r>
          </a:p>
        </p:txBody>
      </p:sp>
    </p:spTree>
    <p:extLst>
      <p:ext uri="{BB962C8B-B14F-4D97-AF65-F5344CB8AC3E}">
        <p14:creationId xmlns:p14="http://schemas.microsoft.com/office/powerpoint/2010/main" val="2403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کاربردها...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4980" y="1162761"/>
            <a:ext cx="9945426" cy="1366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پلیس چین در کنسرت پاپ با استفاده از «تشخیص چهره» مجرم را دستگیر کرد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849875"/>
            <a:ext cx="8801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http://www.ubergizmo.com/2018/04/police-arrest-suspect-facial-recognition</a:t>
            </a:r>
            <a:r>
              <a:rPr lang="en-US" sz="1200" dirty="0" smtClean="0">
                <a:hlinkClick r:id="rId2"/>
              </a:rPr>
              <a:t>/</a:t>
            </a:r>
            <a:endParaRPr lang="fa-IR" sz="1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76" y="2600864"/>
            <a:ext cx="4669232" cy="29651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118336" y="2972037"/>
            <a:ext cx="38620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000" dirty="0">
                <a:cs typeface="B Nazanin" panose="00000400000000000000" pitchFamily="2" charset="-78"/>
              </a:rPr>
              <a:t>تکنولوژی تشخیص چهره در کنسرت جکی چونگ، خواننده محبوب چینی اجرا شده و مجرم دستگیر شده است. یعنی کنسرتی که حداقل </a:t>
            </a:r>
            <a:r>
              <a:rPr lang="en-US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cs typeface="B Nazanin" panose="00000400000000000000" pitchFamily="2" charset="-78"/>
              </a:rPr>
              <a:t>۶۰</a:t>
            </a:r>
            <a:r>
              <a:rPr lang="en-US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cs typeface="B Nazanin" panose="00000400000000000000" pitchFamily="2" charset="-78"/>
              </a:rPr>
              <a:t>هزارنفر </a:t>
            </a:r>
            <a:r>
              <a:rPr lang="fa-IR" sz="2000" dirty="0">
                <a:cs typeface="B Nazanin" panose="00000400000000000000" pitchFamily="2" charset="-78"/>
              </a:rPr>
              <a:t>در آن شرکت داشتند.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04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B Titr" panose="00000700000000000000" pitchFamily="2" charset="-78"/>
              </a:rPr>
              <a:t>منابع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314" y="1208315"/>
            <a:ext cx="10972800" cy="4525963"/>
          </a:xfrm>
        </p:spPr>
        <p:txBody>
          <a:bodyPr/>
          <a:lstStyle/>
          <a:p>
            <a:r>
              <a:rPr lang="en-US" sz="2400" i="1" dirty="0">
                <a:hlinkClick r:id="rId2"/>
              </a:rPr>
              <a:t>https://</a:t>
            </a:r>
            <a:r>
              <a:rPr lang="en-US" sz="2400" i="1" dirty="0" smtClean="0">
                <a:hlinkClick r:id="rId2"/>
              </a:rPr>
              <a:t>www.coursera.org/specializations/deep-learning</a:t>
            </a:r>
            <a:endParaRPr lang="en-US" sz="2400" i="1" dirty="0" smtClean="0"/>
          </a:p>
          <a:p>
            <a:r>
              <a:rPr lang="en-US" sz="2400" i="1" dirty="0">
                <a:hlinkClick r:id="rId3"/>
              </a:rPr>
              <a:t>http://blog.class.vision/winter-96-97-syllabus</a:t>
            </a:r>
            <a:r>
              <a:rPr lang="en-US" sz="2400" i="1" dirty="0" smtClean="0">
                <a:hlinkClick r:id="rId3"/>
              </a:rPr>
              <a:t>/</a:t>
            </a:r>
            <a:endParaRPr lang="en-US" sz="2400" i="1" dirty="0" smtClean="0"/>
          </a:p>
          <a:p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www.highload.ru/2017/abstracts/3044.html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https://medium.com/@</a:t>
            </a:r>
            <a:r>
              <a:rPr lang="en-US" sz="2400" dirty="0" smtClean="0">
                <a:hlinkClick r:id="rId5"/>
              </a:rPr>
              <a:t>ahmdtaha/facenet-a-unified-embedding-for-face-recognition-and-clustering-7d34abde9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http://</a:t>
            </a:r>
            <a:r>
              <a:rPr lang="en-US" sz="2400" dirty="0" smtClean="0">
                <a:hlinkClick r:id="rId6"/>
              </a:rPr>
              <a:t>ydwen.github.io/papers/WenECCV16-poster.pdf</a:t>
            </a:r>
            <a:endParaRPr lang="en-US" sz="2400" dirty="0" smtClean="0"/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arxiv.org/abs/1503.03832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smtClean="0">
                <a:hlinkClick r:id="rId8"/>
              </a:rPr>
              <a:t>ydwen.github.io/papers/WenECCV16.pdf</a:t>
            </a:r>
            <a:endParaRPr lang="en-US" sz="2400" dirty="0" smtClean="0"/>
          </a:p>
          <a:p>
            <a:r>
              <a:rPr lang="en-US" sz="2400" dirty="0">
                <a:hlinkClick r:id="rId9"/>
              </a:rPr>
              <a:t>https://</a:t>
            </a:r>
            <a:r>
              <a:rPr lang="en-US" sz="2400" dirty="0" smtClean="0">
                <a:hlinkClick r:id="rId9"/>
              </a:rPr>
              <a:t>arxiv.org/abs/1704.08063</a:t>
            </a:r>
            <a:endParaRPr lang="en-US" sz="2400" dirty="0" smtClean="0"/>
          </a:p>
          <a:p>
            <a:r>
              <a:rPr lang="en-US" sz="2400" dirty="0">
                <a:hlinkClick r:id="rId10"/>
              </a:rPr>
              <a:t>https://</a:t>
            </a:r>
            <a:r>
              <a:rPr lang="en-US" sz="2400" dirty="0" smtClean="0">
                <a:hlinkClick r:id="rId10"/>
              </a:rPr>
              <a:t>arxiv.org/abs/1801.05599</a:t>
            </a:r>
            <a:endParaRPr lang="en-US" sz="2400" dirty="0" smtClean="0"/>
          </a:p>
          <a:p>
            <a:r>
              <a:rPr lang="en-US" sz="2400" dirty="0">
                <a:hlinkClick r:id="rId11"/>
              </a:rPr>
              <a:t>https://</a:t>
            </a:r>
            <a:r>
              <a:rPr lang="en-US" sz="2400" dirty="0" smtClean="0">
                <a:hlinkClick r:id="rId11"/>
              </a:rPr>
              <a:t>arxiv.org/abs/1801.07698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fa-IR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32800" y="6416676"/>
            <a:ext cx="1337997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9770797" y="6416676"/>
            <a:ext cx="2421203" cy="365125"/>
          </a:xfrm>
          <a:prstGeom prst="rect">
            <a:avLst/>
          </a:prstGeom>
        </p:spPr>
        <p:txBody>
          <a:bodyPr/>
          <a:lstStyle/>
          <a:p>
            <a:r>
              <a:rPr lang="fa-IR"/>
              <a:t>چهار‌شنبه - ۲۹ فروردین ۱۳۹۷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تایید و بازشناسی چهره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5212" y="1162762"/>
            <a:ext cx="10075194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تایید (</a:t>
            </a:r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Verification</a:t>
            </a: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 </a:t>
            </a: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ورودی: تصویر، نام/</a:t>
            </a: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ID</a:t>
            </a: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خروجی: تصویر آیا واقعا متعلق به فرد ادعا شده است؟</a:t>
            </a:r>
            <a:b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endParaRPr lang="en-US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بازشناسی (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Recognition</a:t>
            </a: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</a:t>
            </a: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دیتابیسی از </a:t>
            </a: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K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فرد داریم.</a:t>
            </a: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یک تصویر ورودی داده می‌شود.</a:t>
            </a:r>
            <a:endParaRPr lang="en-US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خروجی: </a:t>
            </a: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ID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فرد بازشناسی شده اگر جزو </a:t>
            </a: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K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نفر باشد. (یا «شناخته نشد!»)</a:t>
            </a:r>
            <a:endParaRPr lang="en-US" sz="2800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5172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مجموعه داده های آموزش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8101" y="1162762"/>
            <a:ext cx="9606988" cy="4799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1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مجموعه‌داده </a:t>
            </a:r>
            <a:r>
              <a:rPr lang="en-US" sz="14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CASIA </a:t>
            </a:r>
            <a:r>
              <a:rPr lang="en-US" sz="1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Web-Face</a:t>
            </a:r>
          </a:p>
          <a:p>
            <a:pPr marL="38089" algn="justLow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en-US" sz="1400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مجموعه‌داده شامل 453453 تصویر چهره متفاوت از 10575 فرد است</a:t>
            </a:r>
            <a:r>
              <a:rPr lang="fa-IR" sz="1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.</a:t>
            </a:r>
            <a:endParaRPr lang="en-US" sz="1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1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</a:t>
            </a:r>
            <a:r>
              <a:rPr lang="fa-IR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مجموعه‌داده پاک و بدون نویز و اشتباه است</a:t>
            </a:r>
            <a:r>
              <a:rPr lang="fa-IR" sz="1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.</a:t>
            </a:r>
            <a:endParaRPr lang="en-US" sz="1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www.cbsr.ia.ac.cn/english/CASIA-WebFace-Datab</a:t>
            </a:r>
            <a:endParaRPr lang="en-US" sz="1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95289" lvl="1" algn="justLow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en-US" sz="1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1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مجموعه‌داده </a:t>
            </a:r>
            <a:r>
              <a:rPr lang="en-US" sz="1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MS-Celeb-1M</a:t>
            </a: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مجموعه‌داده به‌مراتب مجموعه‌داده‌ی بزرگ‌تری محسوب می‌شود.</a:t>
            </a: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مجموعه شامل بیش از 8 میلیون تصویر چهره متفاوت از 100 هزار فرد است[41].</a:t>
            </a: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برخلاف قبلی این مجموعه‌داده با نویز و برچسب اشتباه همراه است.</a:t>
            </a: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https://www.microsoft.com/en-us/research/project/ms-celeb-1m-challenge-recognizing-one-million-celebrities-real-world/</a:t>
            </a:r>
          </a:p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1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مجموعه‌داده </a:t>
            </a:r>
            <a:r>
              <a:rPr lang="en-US" sz="1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VGGFace2</a:t>
            </a:r>
          </a:p>
          <a:p>
            <a:pPr marL="38089" algn="justLow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en-US" sz="1400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محققان دانشگاه آکسفورد نسخه 2 مجموعه‌داده‌ی </a:t>
            </a:r>
            <a:r>
              <a:rPr lang="en-US" sz="1400" dirty="0" err="1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VGGFace</a:t>
            </a:r>
            <a:r>
              <a:rPr lang="en-US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fa-IR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را با 3.31میلیون تصویر از 9131 فرد مختلف ارائه کردند. این تصاویر با کمک جست‌و‌جوی تصویر گوگل جمع‌آوری‌شده و در تغییرات مختلف برای هر فرد نظیر سن، جهت، نو و ... هستند. این مجموعه‌داده شامل افراد مختلفی نظیر سیاست‌مداران، ورزشکاران، بازیگران و ... است و به‌طور تقریبی از هر فرد 362 تصویر مختلف موجود است.</a:t>
            </a:r>
          </a:p>
          <a:p>
            <a:pPr marL="914263" lvl="1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http://www.robots.ox.ac.uk/~vgg/data/vgg_face2/</a:t>
            </a:r>
          </a:p>
        </p:txBody>
      </p:sp>
    </p:spTree>
    <p:extLst>
      <p:ext uri="{BB962C8B-B14F-4D97-AF65-F5344CB8AC3E}">
        <p14:creationId xmlns:p14="http://schemas.microsoft.com/office/powerpoint/2010/main" val="176861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مجموعه داده ارزیابی </a:t>
            </a:r>
            <a:r>
              <a:rPr lang="en-US" b="1" dirty="0" smtClean="0">
                <a:cs typeface="B Nazanin" panose="00000400000000000000" pitchFamily="2" charset="-78"/>
              </a:rPr>
              <a:t>LFW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6924"/>
          <a:stretch/>
        </p:blipFill>
        <p:spPr>
          <a:xfrm>
            <a:off x="1447800" y="2557463"/>
            <a:ext cx="9296400" cy="12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مجموعه داده ارزیابی </a:t>
            </a:r>
            <a:r>
              <a:rPr lang="en-US" b="1" dirty="0" err="1" smtClean="0">
                <a:cs typeface="B Nazanin" panose="00000400000000000000" pitchFamily="2" charset="-78"/>
              </a:rPr>
              <a:t>MegaFace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64" y="1079098"/>
            <a:ext cx="80486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463" r="11148" b="5006"/>
          <a:stretch/>
        </p:blipFill>
        <p:spPr>
          <a:xfrm>
            <a:off x="873733" y="946015"/>
            <a:ext cx="1219200" cy="1213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3" y="4769795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2698" r="22916" b="7061"/>
          <a:stretch/>
        </p:blipFill>
        <p:spPr>
          <a:xfrm>
            <a:off x="873733" y="3488986"/>
            <a:ext cx="1219200" cy="1225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15595" r="7580" b="8212"/>
          <a:stretch/>
        </p:blipFill>
        <p:spPr>
          <a:xfrm>
            <a:off x="4179382" y="1819072"/>
            <a:ext cx="1225149" cy="1238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873733" y="2247088"/>
            <a:ext cx="1219200" cy="1186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7" t="8247" b="12378"/>
          <a:stretch/>
        </p:blipFill>
        <p:spPr>
          <a:xfrm>
            <a:off x="4174652" y="3521414"/>
            <a:ext cx="1229879" cy="124838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227634" y="2431915"/>
            <a:ext cx="1828800" cy="350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629397" y="1417270"/>
            <a:ext cx="4873557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8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آموزش از روی یک 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نمونه برای </a:t>
            </a:r>
            <a:r>
              <a:rPr lang="fa-IR" sz="28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بازشناختن مجدد فرد</a:t>
            </a:r>
            <a:endParaRPr lang="en-US" sz="2800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>
                <a:cs typeface="B Nazanin" panose="00000400000000000000" pitchFamily="2" charset="-78"/>
              </a:rPr>
              <a:t>One-shot learning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18112" y="2834128"/>
            <a:ext cx="3996991" cy="899808"/>
            <a:chOff x="6357023" y="3688403"/>
            <a:chExt cx="3996991" cy="899808"/>
          </a:xfrm>
        </p:grpSpPr>
        <p:sp>
          <p:nvSpPr>
            <p:cNvPr id="17" name="Rectangle 16"/>
            <p:cNvSpPr/>
            <p:nvPr/>
          </p:nvSpPr>
          <p:spPr>
            <a:xfrm>
              <a:off x="6357023" y="3688403"/>
              <a:ext cx="904673" cy="826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miley Face 17"/>
            <p:cNvSpPr/>
            <p:nvPr/>
          </p:nvSpPr>
          <p:spPr>
            <a:xfrm>
              <a:off x="6444572" y="3761360"/>
              <a:ext cx="729574" cy="680936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7" idx="3"/>
            </p:cNvCxnSpPr>
            <p:nvPr/>
          </p:nvCxnSpPr>
          <p:spPr>
            <a:xfrm flipV="1">
              <a:off x="7261696" y="4101828"/>
              <a:ext cx="49124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752945" y="3734410"/>
              <a:ext cx="112242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CNN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Arrow Connector 22"/>
            <p:cNvCxnSpPr>
              <a:stCxn id="21" idx="3"/>
            </p:cNvCxnSpPr>
            <p:nvPr/>
          </p:nvCxnSpPr>
          <p:spPr>
            <a:xfrm>
              <a:off x="8875368" y="4088353"/>
              <a:ext cx="482641" cy="134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9455284" y="3942438"/>
              <a:ext cx="291830" cy="2918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16688" y="4218879"/>
              <a:ext cx="1237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Softmax</a:t>
              </a:r>
              <a:r>
                <a:rPr lang="en-US" b="1" dirty="0" smtClean="0"/>
                <a:t>(5)</a:t>
              </a:r>
            </a:p>
          </p:txBody>
        </p:sp>
      </p:grpSp>
      <p:sp>
        <p:nvSpPr>
          <p:cNvPr id="27" name="Multiply 26"/>
          <p:cNvSpPr/>
          <p:nvPr/>
        </p:nvSpPr>
        <p:spPr>
          <a:xfrm>
            <a:off x="5792258" y="2659029"/>
            <a:ext cx="4713053" cy="1177047"/>
          </a:xfrm>
          <a:prstGeom prst="mathMultiply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29397" y="3821808"/>
            <a:ext cx="4873449" cy="2074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مشکلات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تصاویر بسیار کم.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اگر فرد جدید اضافه شود؟</a:t>
            </a: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endParaRPr lang="en-US" sz="2800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285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یادگیری تابع «شباهت»	(</a:t>
            </a:r>
            <a:r>
              <a:rPr lang="en-US" b="1" dirty="0" smtClean="0">
                <a:cs typeface="B Nazanin" panose="00000400000000000000" pitchFamily="2" charset="-78"/>
              </a:rPr>
              <a:t>“</a:t>
            </a:r>
            <a:r>
              <a:rPr lang="en-US" b="1" dirty="0">
                <a:cs typeface="B Nazanin" panose="00000400000000000000" pitchFamily="2" charset="-78"/>
              </a:rPr>
              <a:t>similarity” </a:t>
            </a:r>
            <a:r>
              <a:rPr lang="en-US" b="1" dirty="0" smtClean="0">
                <a:cs typeface="B Nazanin" panose="00000400000000000000" pitchFamily="2" charset="-78"/>
              </a:rPr>
              <a:t>function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71216" y="1765663"/>
            <a:ext cx="7151317" cy="1083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d(img1,img2) 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= میزان تفاوت بین دو تصویر</a:t>
            </a:r>
            <a:endParaRPr lang="fa-IR" sz="2800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772" y="2524518"/>
            <a:ext cx="7944558" cy="461665"/>
            <a:chOff x="1099772" y="2524518"/>
            <a:chExt cx="794455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099772" y="2524518"/>
                  <a:ext cx="794455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If </a:t>
                  </a:r>
                  <a:r>
                    <a:rPr lang="en-US" sz="2400" dirty="0">
                      <a:latin typeface="Cambria Math" charset="0"/>
                      <a:ea typeface="Cambria Math" charset="0"/>
                      <a:cs typeface="Cambria Math" charset="0"/>
                    </a:rPr>
                    <a:t>d(img1,img2) 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≤ 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772" y="2524518"/>
                  <a:ext cx="794455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0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4943789" y="2593767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b="1" dirty="0" smtClean="0">
                  <a:solidFill>
                    <a:srgbClr val="00B050"/>
                  </a:solidFill>
                  <a:cs typeface="B Nazanin" panose="00000400000000000000" pitchFamily="2" charset="-78"/>
                </a:rPr>
                <a:t>یکسان</a:t>
              </a:r>
              <a:endParaRPr lang="en-US" b="1" dirty="0">
                <a:solidFill>
                  <a:srgbClr val="00B050"/>
                </a:solidFill>
                <a:cs typeface="B Nazanin" panose="00000400000000000000" pitchFamily="2" charset="-7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59562" y="2963099"/>
            <a:ext cx="2321929" cy="461665"/>
            <a:chOff x="3359562" y="2963099"/>
            <a:chExt cx="232192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3359562" y="2963099"/>
                  <a:ext cx="8522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 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562" y="2963099"/>
                  <a:ext cx="85222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919744" y="302080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b="1" dirty="0" smtClean="0">
                  <a:solidFill>
                    <a:srgbClr val="C00000"/>
                  </a:solidFill>
                  <a:cs typeface="B Nazanin" panose="00000400000000000000" pitchFamily="2" charset="-78"/>
                </a:rPr>
                <a:t>متفاوت</a:t>
              </a:r>
              <a:endParaRPr lang="en-US" b="1" dirty="0">
                <a:solidFill>
                  <a:srgbClr val="C00000"/>
                </a:solidFill>
                <a:cs typeface="B Nazanin" panose="00000400000000000000" pitchFamily="2" charset="-78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463" r="11148" b="5006"/>
          <a:stretch/>
        </p:blipFill>
        <p:spPr>
          <a:xfrm>
            <a:off x="1846050" y="3419781"/>
            <a:ext cx="543085" cy="5405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78" y="5586601"/>
            <a:ext cx="543085" cy="5430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2698" r="22916" b="7061"/>
          <a:stretch/>
        </p:blipFill>
        <p:spPr>
          <a:xfrm>
            <a:off x="1849778" y="4887996"/>
            <a:ext cx="543085" cy="5459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1849778" y="4165597"/>
            <a:ext cx="543085" cy="5286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15595" r="7580" b="8212"/>
          <a:stretch/>
        </p:blipFill>
        <p:spPr>
          <a:xfrm>
            <a:off x="4877523" y="4182767"/>
            <a:ext cx="534663" cy="540557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5" idx="3"/>
            <a:endCxn id="20" idx="1"/>
          </p:cNvCxnSpPr>
          <p:nvPr/>
        </p:nvCxnSpPr>
        <p:spPr>
          <a:xfrm>
            <a:off x="2389135" y="3690060"/>
            <a:ext cx="2488388" cy="7629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4110" y="37975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rgbClr val="C00000"/>
                </a:solidFill>
              </a:rPr>
              <a:t>4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/>
          <p:cNvCxnSpPr>
            <a:stCxn id="20" idx="1"/>
            <a:endCxn id="19" idx="3"/>
          </p:cNvCxnSpPr>
          <p:nvPr/>
        </p:nvCxnSpPr>
        <p:spPr>
          <a:xfrm flipH="1" flipV="1">
            <a:off x="2392863" y="4429918"/>
            <a:ext cx="2484660" cy="231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69" y="413043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rgbClr val="00B050"/>
                </a:solidFill>
              </a:rPr>
              <a:t>0.5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3" name="Straight Arrow Connector 32"/>
          <p:cNvCxnSpPr>
            <a:stCxn id="20" idx="1"/>
            <a:endCxn id="17" idx="3"/>
          </p:cNvCxnSpPr>
          <p:nvPr/>
        </p:nvCxnSpPr>
        <p:spPr>
          <a:xfrm flipH="1">
            <a:off x="2392863" y="4453046"/>
            <a:ext cx="2484660" cy="7079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52049" y="44523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rgbClr val="C00000"/>
                </a:solidFill>
              </a:rPr>
              <a:t>6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6" name="Straight Arrow Connector 35"/>
          <p:cNvCxnSpPr>
            <a:stCxn id="20" idx="1"/>
            <a:endCxn id="16" idx="3"/>
          </p:cNvCxnSpPr>
          <p:nvPr/>
        </p:nvCxnSpPr>
        <p:spPr>
          <a:xfrm flipH="1">
            <a:off x="2392863" y="4453046"/>
            <a:ext cx="2484660" cy="1405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55869" y="47800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rgbClr val="C00000"/>
                </a:solidFill>
              </a:rPr>
              <a:t>10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7" t="8247" b="12378"/>
          <a:stretch/>
        </p:blipFill>
        <p:spPr>
          <a:xfrm>
            <a:off x="4890166" y="5417017"/>
            <a:ext cx="522020" cy="529873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1"/>
            <a:endCxn id="15" idx="3"/>
          </p:cNvCxnSpPr>
          <p:nvPr/>
        </p:nvCxnSpPr>
        <p:spPr>
          <a:xfrm flipH="1" flipV="1">
            <a:off x="2389135" y="3690060"/>
            <a:ext cx="2501031" cy="1991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  <a:endCxn id="19" idx="3"/>
          </p:cNvCxnSpPr>
          <p:nvPr/>
        </p:nvCxnSpPr>
        <p:spPr>
          <a:xfrm flipH="1" flipV="1">
            <a:off x="2392863" y="4429918"/>
            <a:ext cx="2497303" cy="12520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1"/>
            <a:endCxn id="17" idx="3"/>
          </p:cNvCxnSpPr>
          <p:nvPr/>
        </p:nvCxnSpPr>
        <p:spPr>
          <a:xfrm flipH="1" flipV="1">
            <a:off x="2392863" y="5160983"/>
            <a:ext cx="2497303" cy="520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1"/>
            <a:endCxn id="16" idx="3"/>
          </p:cNvCxnSpPr>
          <p:nvPr/>
        </p:nvCxnSpPr>
        <p:spPr>
          <a:xfrm flipH="1">
            <a:off x="2392863" y="5681954"/>
            <a:ext cx="2497303" cy="1761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79919" y="49197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rgbClr val="C00000"/>
                </a:solidFill>
              </a:rPr>
              <a:t>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1572" y="51436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rgbClr val="C00000"/>
                </a:solidFill>
              </a:rPr>
              <a:t>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898877" y="53518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rgbClr val="C00000"/>
                </a:solidFill>
              </a:rPr>
              <a:t>7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78440" y="55927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rgbClr val="C00000"/>
                </a:solidFill>
              </a:rPr>
              <a:t>12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243067" y="4353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«علیرضا اخوان پور»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20265" y="5497287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تصویر فرد ناشناس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1847955" y="4168873"/>
            <a:ext cx="543085" cy="52864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97" y="4290623"/>
            <a:ext cx="323540" cy="323540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5681491" y="2488524"/>
            <a:ext cx="1929778" cy="901615"/>
            <a:chOff x="5681491" y="2488524"/>
            <a:chExt cx="1929778" cy="901615"/>
          </a:xfrm>
        </p:grpSpPr>
        <p:sp>
          <p:nvSpPr>
            <p:cNvPr id="82" name="Right Brace 81"/>
            <p:cNvSpPr/>
            <p:nvPr/>
          </p:nvSpPr>
          <p:spPr>
            <a:xfrm>
              <a:off x="5681491" y="2488524"/>
              <a:ext cx="112419" cy="90161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851620" y="2765681"/>
              <a:ext cx="1759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Face Verification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981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30091 0.00208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4" grpId="0"/>
      <p:bldP spid="37" grpId="0"/>
      <p:bldP spid="47" grpId="0"/>
      <p:bldP spid="48" grpId="0"/>
      <p:bldP spid="49" grpId="0"/>
      <p:bldP spid="50" grpId="0"/>
      <p:bldP spid="76" grpId="0"/>
      <p:bldP spid="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0" y="5849556"/>
            <a:ext cx="5721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p:sp>
        <p:nvSpPr>
          <p:cNvPr id="108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b="1" dirty="0">
                <a:cs typeface="B Nazanin" panose="00000400000000000000" pitchFamily="2" charset="-78"/>
              </a:rPr>
              <a:t>Siamese network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2030864" y="1765677"/>
            <a:ext cx="7443979" cy="1448463"/>
            <a:chOff x="2030864" y="1765677"/>
            <a:chExt cx="7443979" cy="1448463"/>
          </a:xfrm>
        </p:grpSpPr>
        <p:grpSp>
          <p:nvGrpSpPr>
            <p:cNvPr id="58" name="Group 57"/>
            <p:cNvGrpSpPr/>
            <p:nvPr/>
          </p:nvGrpSpPr>
          <p:grpSpPr>
            <a:xfrm>
              <a:off x="2122041" y="1765677"/>
              <a:ext cx="7352802" cy="1448463"/>
              <a:chOff x="823110" y="1519894"/>
              <a:chExt cx="9803735" cy="193128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2032000" y="1519894"/>
                <a:ext cx="8594845" cy="1247457"/>
                <a:chOff x="2032000" y="1519894"/>
                <a:chExt cx="8594845" cy="1247457"/>
              </a:xfrm>
            </p:grpSpPr>
            <p:cxnSp>
              <p:nvCxnSpPr>
                <p:cNvPr id="62" name="Straight Arrow Connector 61"/>
                <p:cNvCxnSpPr/>
                <p:nvPr/>
              </p:nvCxnSpPr>
              <p:spPr>
                <a:xfrm>
                  <a:off x="20320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Cube 62"/>
                <p:cNvSpPr/>
                <p:nvPr/>
              </p:nvSpPr>
              <p:spPr>
                <a:xfrm>
                  <a:off x="2705099" y="1620608"/>
                  <a:ext cx="1117600" cy="1117600"/>
                </a:xfrm>
                <a:prstGeom prst="cube">
                  <a:avLst>
                    <a:gd name="adj" fmla="val 30682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41529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Cube 64"/>
                <p:cNvSpPr/>
                <p:nvPr/>
              </p:nvSpPr>
              <p:spPr>
                <a:xfrm>
                  <a:off x="4813299" y="1620608"/>
                  <a:ext cx="1117600" cy="1117600"/>
                </a:xfrm>
                <a:prstGeom prst="cube">
                  <a:avLst>
                    <a:gd name="adj" fmla="val 375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6239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ube 66"/>
                <p:cNvSpPr/>
                <p:nvPr/>
              </p:nvSpPr>
              <p:spPr>
                <a:xfrm>
                  <a:off x="7006257" y="1771469"/>
                  <a:ext cx="774699" cy="744308"/>
                </a:xfrm>
                <a:prstGeom prst="cube">
                  <a:avLst>
                    <a:gd name="adj" fmla="val 46031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8017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/>
                <p:cNvGrpSpPr/>
                <p:nvPr/>
              </p:nvGrpSpPr>
              <p:grpSpPr>
                <a:xfrm>
                  <a:off x="8849828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77" name="Rectangle 76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78" name="Oval 77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9113233" y="2281684"/>
                        <a:ext cx="12396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3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sz="1350" dirty="0"/>
                      </a:p>
                    </p:txBody>
                  </p:sp>
                </mc:Choice>
                <mc:Fallback xmlns="">
                  <p:sp>
                    <p:nvSpPr>
                      <p:cNvPr id="23" name="TextBox 2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0" name="Straight Arrow Connector 69"/>
                <p:cNvCxnSpPr/>
                <p:nvPr/>
              </p:nvCxnSpPr>
              <p:spPr>
                <a:xfrm>
                  <a:off x="95673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" name="Group 70"/>
                <p:cNvGrpSpPr/>
                <p:nvPr/>
              </p:nvGrpSpPr>
              <p:grpSpPr>
                <a:xfrm>
                  <a:off x="10283945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72" name="Rectangle 71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9113233" y="2281684"/>
                        <a:ext cx="12396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3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sz="135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/>
                  <p:cNvSpPr/>
                  <p:nvPr/>
                </p:nvSpPr>
                <p:spPr>
                  <a:xfrm>
                    <a:off x="823110" y="2879311"/>
                    <a:ext cx="921961" cy="5718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1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110" y="2879311"/>
                    <a:ext cx="862031" cy="541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0864" y="1912269"/>
              <a:ext cx="798645" cy="780356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2013256" y="3913458"/>
            <a:ext cx="7452446" cy="1448463"/>
            <a:chOff x="2022397" y="3499815"/>
            <a:chExt cx="7452446" cy="1448463"/>
          </a:xfrm>
        </p:grpSpPr>
        <p:grpSp>
          <p:nvGrpSpPr>
            <p:cNvPr id="82" name="Group 81"/>
            <p:cNvGrpSpPr/>
            <p:nvPr/>
          </p:nvGrpSpPr>
          <p:grpSpPr>
            <a:xfrm>
              <a:off x="2122041" y="3499815"/>
              <a:ext cx="7352802" cy="1448463"/>
              <a:chOff x="823110" y="3832080"/>
              <a:chExt cx="9803735" cy="1931284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2032001" y="3832080"/>
                <a:ext cx="8594844" cy="1247457"/>
                <a:chOff x="2032000" y="1519894"/>
                <a:chExt cx="8594845" cy="1247457"/>
              </a:xfrm>
            </p:grpSpPr>
            <p:cxnSp>
              <p:nvCxnSpPr>
                <p:cNvPr id="87" name="Straight Arrow Connector 86"/>
                <p:cNvCxnSpPr/>
                <p:nvPr/>
              </p:nvCxnSpPr>
              <p:spPr>
                <a:xfrm>
                  <a:off x="20320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Cube 87"/>
                <p:cNvSpPr/>
                <p:nvPr/>
              </p:nvSpPr>
              <p:spPr>
                <a:xfrm>
                  <a:off x="2705099" y="1620608"/>
                  <a:ext cx="1117600" cy="1117600"/>
                </a:xfrm>
                <a:prstGeom prst="cube">
                  <a:avLst>
                    <a:gd name="adj" fmla="val 30682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41529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Cube 89"/>
                <p:cNvSpPr/>
                <p:nvPr/>
              </p:nvSpPr>
              <p:spPr>
                <a:xfrm>
                  <a:off x="4813299" y="1620608"/>
                  <a:ext cx="1117600" cy="1117600"/>
                </a:xfrm>
                <a:prstGeom prst="cube">
                  <a:avLst>
                    <a:gd name="adj" fmla="val 375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91" name="Straight Arrow Connector 90"/>
                <p:cNvCxnSpPr/>
                <p:nvPr/>
              </p:nvCxnSpPr>
              <p:spPr>
                <a:xfrm>
                  <a:off x="6239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Cube 91"/>
                <p:cNvSpPr/>
                <p:nvPr/>
              </p:nvSpPr>
              <p:spPr>
                <a:xfrm>
                  <a:off x="7006257" y="1771469"/>
                  <a:ext cx="774699" cy="744308"/>
                </a:xfrm>
                <a:prstGeom prst="cube">
                  <a:avLst>
                    <a:gd name="adj" fmla="val 46031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8017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" name="Group 93"/>
                <p:cNvGrpSpPr/>
                <p:nvPr/>
              </p:nvGrpSpPr>
              <p:grpSpPr>
                <a:xfrm>
                  <a:off x="8849828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102" name="Rectangle 101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4" name="Oval 103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5" name="Oval 104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9113233" y="2281684"/>
                        <a:ext cx="12396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3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sz="1350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95673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6" name="Group 95"/>
                <p:cNvGrpSpPr/>
                <p:nvPr/>
              </p:nvGrpSpPr>
              <p:grpSpPr>
                <a:xfrm>
                  <a:off x="10283945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97" name="Rectangle 96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9" name="Oval 98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9113233" y="2281684"/>
                        <a:ext cx="12396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3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sz="1350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83"/>
                  <p:cNvSpPr/>
                  <p:nvPr/>
                </p:nvSpPr>
                <p:spPr>
                  <a:xfrm>
                    <a:off x="823110" y="5191497"/>
                    <a:ext cx="921961" cy="5718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100" dirty="0"/>
                  </a:p>
                </p:txBody>
              </p:sp>
            </mc:Choice>
            <mc:Fallback xmlns="">
              <p:sp>
                <p:nvSpPr>
                  <p:cNvPr id="61" name="Rectangle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110" y="5191497"/>
                    <a:ext cx="862031" cy="541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2397" y="3639411"/>
              <a:ext cx="804742" cy="810838"/>
            </a:xfrm>
            <a:prstGeom prst="rect">
              <a:avLst/>
            </a:prstGeom>
          </p:spPr>
        </p:pic>
      </p:grpSp>
      <p:grpSp>
        <p:nvGrpSpPr>
          <p:cNvPr id="121" name="Group 120"/>
          <p:cNvGrpSpPr/>
          <p:nvPr/>
        </p:nvGrpSpPr>
        <p:grpSpPr>
          <a:xfrm>
            <a:off x="9474843" y="2015861"/>
            <a:ext cx="1271809" cy="861430"/>
            <a:chOff x="9474843" y="2015861"/>
            <a:chExt cx="1271809" cy="861430"/>
          </a:xfrm>
        </p:grpSpPr>
        <p:cxnSp>
          <p:nvCxnSpPr>
            <p:cNvPr id="118" name="Straight Arrow Connector 117"/>
            <p:cNvCxnSpPr>
              <a:stCxn id="72" idx="3"/>
            </p:cNvCxnSpPr>
            <p:nvPr/>
          </p:nvCxnSpPr>
          <p:spPr>
            <a:xfrm>
              <a:off x="9474843" y="2233474"/>
              <a:ext cx="5372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10050290" y="2015861"/>
              <a:ext cx="416689" cy="43522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770616" y="2507959"/>
              <a:ext cx="976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cs typeface="B Nazanin" panose="00000400000000000000" pitchFamily="2" charset="-78"/>
                </a:rPr>
                <a:t>Softmax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</p:grpSp>
      <p:sp>
        <p:nvSpPr>
          <p:cNvPr id="122" name="Multiply 121"/>
          <p:cNvSpPr/>
          <p:nvPr/>
        </p:nvSpPr>
        <p:spPr>
          <a:xfrm>
            <a:off x="9459370" y="2001301"/>
            <a:ext cx="1287282" cy="756844"/>
          </a:xfrm>
          <a:prstGeom prst="mathMultiply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8487419" y="1155471"/>
            <a:ext cx="755967" cy="511283"/>
            <a:chOff x="8487419" y="1155471"/>
            <a:chExt cx="755967" cy="511283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8935656" y="1417638"/>
              <a:ext cx="307730" cy="249116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487419" y="115547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128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8964885" y="2789097"/>
                <a:ext cx="761940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85" y="2789097"/>
                <a:ext cx="761940" cy="295594"/>
              </a:xfrm>
              <a:prstGeom prst="rect">
                <a:avLst/>
              </a:prstGeom>
              <a:blipFill rotWithShape="0">
                <a:blip r:embed="rId10"/>
                <a:stretch>
                  <a:fillRect l="-10400" r="-112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4177649" y="2924089"/>
                <a:ext cx="3683444" cy="687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fa-IR" dirty="0" smtClean="0">
                    <a:solidFill>
                      <a:srgbClr val="002060"/>
                    </a:solidFill>
                    <a:cs typeface="B Nazanin" panose="00000400000000000000" pitchFamily="2" charset="-78"/>
                  </a:rPr>
                  <a:t>: کدگذاری یا </a:t>
                </a:r>
                <a:r>
                  <a:rPr lang="en-US" dirty="0" smtClean="0">
                    <a:solidFill>
                      <a:srgbClr val="002060"/>
                    </a:solidFill>
                    <a:cs typeface="B Nazanin" panose="00000400000000000000" pitchFamily="2" charset="-78"/>
                  </a:rPr>
                  <a:t>encoding</a:t>
                </a:r>
                <a:r>
                  <a:rPr lang="fa-IR" dirty="0" smtClean="0">
                    <a:solidFill>
                      <a:srgbClr val="002060"/>
                    </a:solidFill>
                    <a:cs typeface="B Nazanin" panose="00000400000000000000" pitchFamily="2" charset="-78"/>
                  </a:rPr>
                  <a:t> تصویر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2060"/>
                  </a:solidFill>
                  <a:cs typeface="B Nazanin" panose="00000400000000000000" pitchFamily="2" charset="-78"/>
                </a:endParaRPr>
              </a:p>
              <a:p>
                <a:pPr algn="r" rtl="1"/>
                <a:r>
                  <a:rPr lang="fa-IR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49" y="2924089"/>
                <a:ext cx="3683444" cy="687176"/>
              </a:xfrm>
              <a:prstGeom prst="rect">
                <a:avLst/>
              </a:prstGeom>
              <a:blipFill rotWithShape="0">
                <a:blip r:embed="rId11"/>
                <a:stretch>
                  <a:fillRect t="-3571" r="-1322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8994690" y="4933021"/>
                <a:ext cx="761940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90" y="4933021"/>
                <a:ext cx="761940" cy="295594"/>
              </a:xfrm>
              <a:prstGeom prst="rect">
                <a:avLst/>
              </a:prstGeom>
              <a:blipFill rotWithShape="0">
                <a:blip r:embed="rId12"/>
                <a:stretch>
                  <a:fillRect l="-10484" r="-12097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3952633" y="5158721"/>
                <a:ext cx="3820790" cy="508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1" i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b="1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1" i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633" y="5158721"/>
                <a:ext cx="3820790" cy="508024"/>
              </a:xfrm>
              <a:prstGeom prst="rect">
                <a:avLst/>
              </a:prstGeom>
              <a:blipFill rotWithShape="0">
                <a:blip r:embed="rId13"/>
                <a:stretch>
                  <a:fillRect t="-109524" r="-12440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1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2" grpId="1" animBg="1"/>
      <p:bldP spid="127" grpId="0"/>
      <p:bldP spid="130" grpId="0"/>
      <p:bldP spid="131" grpId="0"/>
      <p:bldP spid="1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89" y="1620757"/>
            <a:ext cx="5486400" cy="39624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825762" y="2038699"/>
            <a:ext cx="7457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نورون1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09532" y="5003631"/>
            <a:ext cx="7457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نورون2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19854" y="4680604"/>
            <a:ext cx="7457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نورون3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15443" y="4178161"/>
            <a:ext cx="7457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نورون4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93791" y="3806895"/>
            <a:ext cx="10775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نورون5 و ...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5837888"/>
            <a:ext cx="2263140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350" i="1" dirty="0" err="1"/>
              <a:t>DiCarlo</a:t>
            </a:r>
            <a:r>
              <a:rPr lang="en-US" sz="1350" i="1" dirty="0"/>
              <a:t> and Cox , </a:t>
            </a:r>
            <a:r>
              <a:rPr lang="en-US" sz="1350" b="1" i="1" dirty="0"/>
              <a:t>TICS </a:t>
            </a:r>
            <a:r>
              <a:rPr lang="en-US" sz="1350" i="1" dirty="0"/>
              <a:t>(2007)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فضای نرونی و خمینه (</a:t>
            </a:r>
            <a:r>
              <a:rPr lang="en-US" b="1" dirty="0" smtClean="0">
                <a:cs typeface="B Nazanin" panose="00000400000000000000" pitchFamily="2" charset="-78"/>
              </a:rPr>
              <a:t>manifold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518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فضای نرونی </a:t>
            </a:r>
            <a:r>
              <a:rPr lang="fa-IR" b="1" dirty="0" smtClean="0">
                <a:cs typeface="B Nazanin" panose="00000400000000000000" pitchFamily="2" charset="-78"/>
              </a:rPr>
              <a:t>خوب و بد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15" name="Picture 14" descr="C:\Users\A s u s\Desktop\joe\Untitled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5" t="50946" r="812" b="-1"/>
          <a:stretch/>
        </p:blipFill>
        <p:spPr bwMode="auto">
          <a:xfrm>
            <a:off x="1604638" y="1663861"/>
            <a:ext cx="3637834" cy="304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C:\Users\A s u s\Desktop\joe\Untitled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5" t="-196" r="57647" b="46682"/>
          <a:stretch/>
        </p:blipFill>
        <p:spPr bwMode="auto">
          <a:xfrm>
            <a:off x="6611847" y="1663861"/>
            <a:ext cx="3967222" cy="35167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791919" y="520861"/>
            <a:ext cx="399328" cy="3252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5837888"/>
            <a:ext cx="2263140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350" i="1" dirty="0" err="1"/>
              <a:t>DiCarlo</a:t>
            </a:r>
            <a:r>
              <a:rPr lang="en-US" sz="1350" i="1" dirty="0"/>
              <a:t> and Cox , </a:t>
            </a:r>
            <a:r>
              <a:rPr lang="en-US" sz="1350" b="1" i="1" dirty="0"/>
              <a:t>TICS </a:t>
            </a:r>
            <a:r>
              <a:rPr lang="en-US" sz="1350" i="1" dirty="0"/>
              <a:t>(2007)</a:t>
            </a:r>
          </a:p>
        </p:txBody>
      </p:sp>
      <p:sp>
        <p:nvSpPr>
          <p:cNvPr id="3" name="Oval 2"/>
          <p:cNvSpPr/>
          <p:nvPr/>
        </p:nvSpPr>
        <p:spPr>
          <a:xfrm>
            <a:off x="4791919" y="1417638"/>
            <a:ext cx="633521" cy="54832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66579" cy="69552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یادگیری عمیق و بازشناسی چهره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11" name="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36" end="13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7285" y="369333"/>
            <a:ext cx="8788415" cy="65913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97284" y="4484451"/>
            <a:ext cx="3297677" cy="51556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774349" y="5311303"/>
            <a:ext cx="1284051" cy="83657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58400" y="4854101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FFFF00"/>
                </a:solidFill>
                <a:cs typeface="B Nazanin" panose="00000400000000000000" pitchFamily="2" charset="-78"/>
              </a:rPr>
              <a:t>دوربین</a:t>
            </a:r>
            <a:endParaRPr lang="en-US" sz="2800" b="1" dirty="0">
              <a:solidFill>
                <a:srgbClr val="FFFF00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7284" y="4338536"/>
            <a:ext cx="4922197" cy="2622109"/>
          </a:xfrm>
          <a:prstGeom prst="rect">
            <a:avLst/>
          </a:prstGeom>
          <a:noFill/>
          <a:ln w="38100">
            <a:solidFill>
              <a:srgbClr val="66FF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70051" y="3477638"/>
            <a:ext cx="564206" cy="855530"/>
          </a:xfrm>
          <a:prstGeom prst="straightConnector1">
            <a:avLst/>
          </a:prstGeom>
          <a:ln w="57150">
            <a:solidFill>
              <a:srgbClr val="66FF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13654" y="3022058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66FF66"/>
                </a:solidFill>
                <a:cs typeface="B Nazanin" panose="00000400000000000000" pitchFamily="2" charset="-78"/>
              </a:rPr>
              <a:t>نرم افزار نظارتی</a:t>
            </a:r>
            <a:endParaRPr lang="en-US" sz="2800" b="1" dirty="0">
              <a:solidFill>
                <a:srgbClr val="66FF66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76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 descr="C:\Users\A s u s\Desktop\joe\Untitled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27" r="59333" b="1555"/>
          <a:stretch/>
        </p:blipFill>
        <p:spPr bwMode="auto">
          <a:xfrm>
            <a:off x="1042127" y="3650885"/>
            <a:ext cx="3812089" cy="232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34" y="470102"/>
            <a:ext cx="752364" cy="735134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3497580" y="371698"/>
            <a:ext cx="6074969" cy="2152112"/>
            <a:chOff x="4000500" y="1232277"/>
            <a:chExt cx="4962571" cy="1758035"/>
          </a:xfrm>
        </p:grpSpPr>
        <p:grpSp>
          <p:nvGrpSpPr>
            <p:cNvPr id="152" name="Group 151"/>
            <p:cNvGrpSpPr/>
            <p:nvPr/>
          </p:nvGrpSpPr>
          <p:grpSpPr>
            <a:xfrm>
              <a:off x="4002451" y="1232277"/>
              <a:ext cx="4960620" cy="719985"/>
              <a:chOff x="2032000" y="1519894"/>
              <a:chExt cx="8594845" cy="1247457"/>
            </a:xfrm>
          </p:grpSpPr>
          <p:cxnSp>
            <p:nvCxnSpPr>
              <p:cNvPr id="154" name="Straight Arrow Connector 153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be 154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56" name="Straight Arrow Connector 155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Cube 156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58" name="Straight Arrow Connector 157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Cube 158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60" name="Straight Arrow Connector 159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1" name="Group 160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169" name="Rectangle 168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9113233" y="2281684"/>
                      <a:ext cx="12396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3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1350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62" name="Straight Arrow Connector 161"/>
              <p:cNvCxnSpPr/>
              <p:nvPr/>
            </p:nvCxnSpPr>
            <p:spPr>
              <a:xfrm>
                <a:off x="95673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Group 162"/>
              <p:cNvGrpSpPr/>
              <p:nvPr/>
            </p:nvGrpSpPr>
            <p:grpSpPr>
              <a:xfrm>
                <a:off x="10283945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164" name="Rectangle 163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8" name="TextBox 167"/>
                    <p:cNvSpPr txBox="1"/>
                    <p:nvPr/>
                  </p:nvSpPr>
                  <p:spPr>
                    <a:xfrm>
                      <a:off x="9113233" y="2281684"/>
                      <a:ext cx="12396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3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1350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7" name="Group 176"/>
            <p:cNvGrpSpPr/>
            <p:nvPr/>
          </p:nvGrpSpPr>
          <p:grpSpPr>
            <a:xfrm>
              <a:off x="4000500" y="2270327"/>
              <a:ext cx="4960620" cy="719985"/>
              <a:chOff x="2032000" y="1519894"/>
              <a:chExt cx="8594845" cy="1247457"/>
            </a:xfrm>
          </p:grpSpPr>
          <p:cxnSp>
            <p:nvCxnSpPr>
              <p:cNvPr id="179" name="Straight Arrow Connector 178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Cube 179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81" name="Straight Arrow Connector 180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Cube 181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83" name="Straight Arrow Connector 182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Cube 183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85" name="Straight Arrow Connector 184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Group 185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194" name="Rectangle 193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TextBox 197"/>
                    <p:cNvSpPr txBox="1"/>
                    <p:nvPr/>
                  </p:nvSpPr>
                  <p:spPr>
                    <a:xfrm>
                      <a:off x="9113233" y="2281684"/>
                      <a:ext cx="12396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3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1350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7" name="Straight Arrow Connector 186"/>
              <p:cNvCxnSpPr/>
              <p:nvPr/>
            </p:nvCxnSpPr>
            <p:spPr>
              <a:xfrm>
                <a:off x="95673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oup 187"/>
              <p:cNvGrpSpPr/>
              <p:nvPr/>
            </p:nvGrpSpPr>
            <p:grpSpPr>
              <a:xfrm>
                <a:off x="10283945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189" name="Rectangle 188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TextBox 192"/>
                    <p:cNvSpPr txBox="1"/>
                    <p:nvPr/>
                  </p:nvSpPr>
                  <p:spPr>
                    <a:xfrm>
                      <a:off x="9113233" y="2281684"/>
                      <a:ext cx="12396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3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1350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176" name="Picture 1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334" y="1739369"/>
            <a:ext cx="758107" cy="763850"/>
          </a:xfrm>
          <a:prstGeom prst="rect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" name="Down Arrow 2"/>
          <p:cNvSpPr/>
          <p:nvPr/>
        </p:nvSpPr>
        <p:spPr>
          <a:xfrm>
            <a:off x="2021774" y="2663217"/>
            <a:ext cx="2051483" cy="51354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88159" y="148204"/>
            <a:ext cx="3295836" cy="5125015"/>
            <a:chOff x="7588159" y="148204"/>
            <a:chExt cx="3295836" cy="5125015"/>
          </a:xfrm>
        </p:grpSpPr>
        <p:pic>
          <p:nvPicPr>
            <p:cNvPr id="148" name="Picture 147" descr="C:\Users\A s u s\Desktop\joe\Untitled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6" t="6510" r="57515" b="56641"/>
            <a:stretch/>
          </p:blipFill>
          <p:spPr bwMode="auto">
            <a:xfrm>
              <a:off x="7588159" y="3176759"/>
              <a:ext cx="3295836" cy="2005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6935" y="3193314"/>
              <a:ext cx="494665" cy="483336"/>
            </a:xfrm>
            <a:prstGeom prst="rect">
              <a:avLst/>
            </a:prstGeom>
            <a:ln w="50800">
              <a:solidFill>
                <a:srgbClr val="C00000"/>
              </a:solidFill>
            </a:ln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408" y="4792496"/>
              <a:ext cx="477108" cy="480723"/>
            </a:xfrm>
            <a:prstGeom prst="rect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207" name="Down Arrow 206"/>
            <p:cNvSpPr/>
            <p:nvPr/>
          </p:nvSpPr>
          <p:spPr>
            <a:xfrm>
              <a:off x="8435390" y="2663217"/>
              <a:ext cx="2051483" cy="513542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182666" y="148204"/>
              <a:ext cx="587039" cy="246509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17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diagonals"/>
          <p:cNvGrpSpPr/>
          <p:nvPr/>
        </p:nvGrpSpPr>
        <p:grpSpPr>
          <a:xfrm>
            <a:off x="7577999" y="4192853"/>
            <a:ext cx="4686117" cy="2731407"/>
            <a:chOff x="5638800" y="3108960"/>
            <a:chExt cx="3515503" cy="2048555"/>
          </a:xfrm>
        </p:grpSpPr>
        <p:cxnSp>
          <p:nvCxnSpPr>
            <p:cNvPr id="202" name="Straight Connector 20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  <p:sp>
        <p:nvSpPr>
          <p:cNvPr id="6" name="TextBox 5"/>
          <p:cNvSpPr txBox="1"/>
          <p:nvPr/>
        </p:nvSpPr>
        <p:spPr>
          <a:xfrm>
            <a:off x="6949515" y="5339084"/>
            <a:ext cx="283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فضای </a:t>
            </a:r>
            <a:r>
              <a:rPr lang="en-US" dirty="0" smtClean="0">
                <a:cs typeface="B Nazanin" panose="00000400000000000000" pitchFamily="2" charset="-78"/>
              </a:rPr>
              <a:t>128 </a:t>
            </a:r>
            <a:r>
              <a:rPr lang="fa-IR" dirty="0" smtClean="0">
                <a:cs typeface="B Nazanin" panose="00000400000000000000" pitchFamily="2" charset="-78"/>
              </a:rPr>
              <a:t>تایی </a:t>
            </a:r>
            <a:r>
              <a:rPr lang="en-US" dirty="0">
                <a:cs typeface="B Nazanin" panose="00000400000000000000" pitchFamily="2" charset="-78"/>
              </a:rPr>
              <a:t>encoding 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تصاویر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32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78480" y="1570451"/>
            <a:ext cx="6987120" cy="1448463"/>
            <a:chOff x="2032000" y="1519894"/>
            <a:chExt cx="9316160" cy="1931284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be 6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be 8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be 10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9113233" y="2281684"/>
                    <a:ext cx="1239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35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" name="Straight Arrow Connector 13"/>
            <p:cNvCxnSpPr/>
            <p:nvPr/>
          </p:nvCxnSpPr>
          <p:spPr>
            <a:xfrm>
              <a:off x="95673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017967" y="2879311"/>
                  <a:ext cx="1330193" cy="5718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100">
                            <a:latin typeface="Cambria Math" charset="0"/>
                          </a:rPr>
                          <m:t>f</m:t>
                        </m:r>
                        <m:r>
                          <a:rPr lang="en-US" sz="210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1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100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sz="21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10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/>
            <p:cNvGrpSpPr/>
            <p:nvPr/>
          </p:nvGrpSpPr>
          <p:grpSpPr>
            <a:xfrm>
              <a:off x="10283945" y="1519894"/>
              <a:ext cx="342900" cy="1247457"/>
              <a:chOff x="9004300" y="1610043"/>
              <a:chExt cx="342900" cy="1247457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9113233" y="2281684"/>
                    <a:ext cx="1239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35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هدف یادگیری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1940627" y="1556263"/>
            <a:ext cx="1006097" cy="979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078480" y="3191966"/>
                <a:ext cx="7363491" cy="498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063" indent="-418974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q"/>
                </a:pPr>
                <a:r>
                  <a:rPr lang="fa-IR" sz="20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پارامترهای شبکه عصبی </a:t>
                </a:r>
                <a:r>
                  <a:rPr lang="en-US" sz="20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encoding</a:t>
                </a:r>
                <a:r>
                  <a:rPr lang="fa-IR" sz="20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 خروجی یا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𝒇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fa-IR" sz="2000" b="1" dirty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 </a:t>
                </a:r>
                <a:r>
                  <a:rPr lang="fa-IR" sz="20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را تشکیل می‌دهند</a:t>
                </a:r>
                <a:endParaRPr lang="en-US" sz="2000" b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480" y="3191966"/>
                <a:ext cx="7363491" cy="498663"/>
              </a:xfrm>
              <a:prstGeom prst="rect">
                <a:avLst/>
              </a:prstGeom>
              <a:blipFill rotWithShape="0">
                <a:blip r:embed="rId6"/>
                <a:stretch>
                  <a:fillRect t="-24691" r="-1242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7152288" y="3972499"/>
            <a:ext cx="328968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0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یادگیری پارامترها به نحوی که:</a:t>
            </a:r>
            <a:endParaRPr lang="en-US" sz="2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863206" y="4447091"/>
                <a:ext cx="7189661" cy="549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063" indent="-418974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§"/>
                </a:pPr>
                <a:r>
                  <a:rPr lang="fa-IR" sz="20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اگر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b="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fa-IR" sz="20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fa-IR" sz="20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دو فرد یکسان بودند،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000" b="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b="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a-IR" sz="2000" dirty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 </a:t>
                </a:r>
                <a:r>
                  <a:rPr lang="fa-IR" sz="20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مقدار کوچکی شود.</a:t>
                </a:r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06" y="4447091"/>
                <a:ext cx="7189661" cy="549638"/>
              </a:xfrm>
              <a:prstGeom prst="rect">
                <a:avLst/>
              </a:prstGeom>
              <a:blipFill rotWithShape="0">
                <a:blip r:embed="rId7"/>
                <a:stretch>
                  <a:fillRect t="-11111" r="-127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944869" y="5033563"/>
                <a:ext cx="7120731" cy="549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063" indent="-418974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§"/>
                </a:pPr>
                <a:r>
                  <a:rPr lang="fa-IR" sz="20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اگر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b="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fa-IR" sz="20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fa-IR" sz="20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دو فرد متفاوت بودند،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000" b="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b="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a-IR" sz="2000" dirty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 </a:t>
                </a:r>
                <a:r>
                  <a:rPr lang="fa-IR" sz="20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مقدار بزرگی شود.</a:t>
                </a:r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869" y="5033563"/>
                <a:ext cx="7120731" cy="549638"/>
              </a:xfrm>
              <a:prstGeom prst="rect">
                <a:avLst/>
              </a:prstGeom>
              <a:blipFill rotWithShape="0">
                <a:blip r:embed="rId8"/>
                <a:stretch>
                  <a:fillRect t="-11111" r="-13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1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2: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 smtClean="0">
                <a:cs typeface="B Nazanin" panose="00000400000000000000" pitchFamily="2" charset="-78"/>
              </a:rPr>
              <a:t>یادگیری متریک</a:t>
            </a:r>
            <a:endParaRPr lang="en-US" sz="5398" b="1" dirty="0" smtClean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r>
              <a:rPr lang="en-US" sz="4799" b="1" dirty="0" smtClean="0">
                <a:latin typeface="Montserrat"/>
                <a:sym typeface="Montserrat"/>
              </a:rPr>
              <a:t>Metric learning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393110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تابع </a:t>
            </a:r>
            <a:r>
              <a:rPr lang="en-US" b="1" dirty="0" err="1" smtClean="0">
                <a:cs typeface="B Nazanin" panose="00000400000000000000" pitchFamily="2" charset="-78"/>
              </a:rPr>
              <a:t>Softmax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45679" y="2323485"/>
            <a:ext cx="4960773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89" lvl="1" indent="-571500" algn="justLow" rtl="1">
              <a:lnSpc>
                <a:spcPct val="115000"/>
              </a:lnSpc>
              <a:buClr>
                <a:srgbClr val="FF0000"/>
              </a:buClr>
              <a:buSzPts val="3000"/>
              <a:buFontTx/>
              <a:buChar char="‒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ویژگی‌هایی که آموزش می‌بیند فقط</a:t>
            </a: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en-US" sz="2800" dirty="0" smtClean="0"/>
              <a:t>separable 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هستند، اما </a:t>
            </a:r>
            <a:r>
              <a:rPr lang="en-US" sz="2800" dirty="0" smtClean="0"/>
              <a:t>discriminative</a:t>
            </a:r>
            <a:r>
              <a:rPr lang="fa-IR" sz="2800" dirty="0" smtClean="0"/>
              <a:t> 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نیستند!</a:t>
            </a:r>
            <a:endParaRPr lang="en-US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066789" lvl="1" indent="-571500" algn="justLow" rtl="1">
              <a:lnSpc>
                <a:spcPct val="115000"/>
              </a:lnSpc>
              <a:buClr>
                <a:srgbClr val="FF0000"/>
              </a:buClr>
              <a:buSzPts val="3000"/>
              <a:buFontTx/>
              <a:buChar char="‒"/>
            </a:pPr>
            <a:r>
              <a:rPr lang="fa-IR" sz="28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ویژگی‌ها به اندازه کافی موثر نیستند.</a:t>
            </a:r>
          </a:p>
          <a:p>
            <a:pPr marL="1066789" lvl="1" indent="-571500" algn="justLow" rtl="1">
              <a:lnSpc>
                <a:spcPct val="115000"/>
              </a:lnSpc>
              <a:buClr>
                <a:srgbClr val="FF0000"/>
              </a:buClr>
              <a:buSzPts val="3000"/>
              <a:buFontTx/>
              <a:buChar char="‒"/>
            </a:pPr>
            <a:endParaRPr lang="fa-IR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92" y="1672821"/>
            <a:ext cx="5653375" cy="37161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5600367" y="1373863"/>
            <a:ext cx="1219200" cy="11867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463" r="11148" b="5006"/>
          <a:stretch/>
        </p:blipFill>
        <p:spPr>
          <a:xfrm>
            <a:off x="837534" y="1227417"/>
            <a:ext cx="1219200" cy="12135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2698" r="22916" b="7061"/>
          <a:stretch/>
        </p:blipFill>
        <p:spPr>
          <a:xfrm>
            <a:off x="5716384" y="4227588"/>
            <a:ext cx="1219200" cy="122568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7" t="8247" b="12378"/>
          <a:stretch/>
        </p:blipFill>
        <p:spPr>
          <a:xfrm>
            <a:off x="386924" y="4717216"/>
            <a:ext cx="1229879" cy="1248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04" y="865947"/>
            <a:ext cx="3048006" cy="16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8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نیاز به </a:t>
            </a:r>
            <a:r>
              <a:rPr lang="en-US" b="1" dirty="0" smtClean="0">
                <a:cs typeface="B Nazanin" panose="00000400000000000000" pitchFamily="2" charset="-78"/>
              </a:rPr>
              <a:t>metric learning</a:t>
            </a:r>
            <a:r>
              <a:rPr lang="fa-IR" b="1" dirty="0" smtClean="0">
                <a:cs typeface="B Nazanin" panose="00000400000000000000" pitchFamily="2" charset="-78"/>
              </a:rPr>
              <a:t> داریم!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61"/>
          <a:stretch/>
        </p:blipFill>
        <p:spPr>
          <a:xfrm>
            <a:off x="838200" y="1135698"/>
            <a:ext cx="10226040" cy="238625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9" r="27714" b="1212"/>
          <a:stretch/>
        </p:blipFill>
        <p:spPr>
          <a:xfrm>
            <a:off x="838200" y="3521953"/>
            <a:ext cx="7391965" cy="204159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0" y="5849556"/>
            <a:ext cx="7383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Yandong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Wen 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. al.,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2016.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 Discriminative Deep Feature Learning Approach for Face Recognition]</a:t>
            </a:r>
          </a:p>
        </p:txBody>
      </p:sp>
    </p:spTree>
    <p:extLst>
      <p:ext uri="{BB962C8B-B14F-4D97-AF65-F5344CB8AC3E}">
        <p14:creationId xmlns:p14="http://schemas.microsoft.com/office/powerpoint/2010/main" val="218391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نیاز به </a:t>
            </a:r>
            <a:r>
              <a:rPr lang="en-US" b="1" dirty="0" smtClean="0">
                <a:cs typeface="B Nazanin" panose="00000400000000000000" pitchFamily="2" charset="-78"/>
              </a:rPr>
              <a:t>metric learning</a:t>
            </a:r>
            <a:r>
              <a:rPr lang="fa-IR" b="1" dirty="0" smtClean="0">
                <a:cs typeface="B Nazanin" panose="00000400000000000000" pitchFamily="2" charset="-78"/>
              </a:rPr>
              <a:t> داریم!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 t="6082" r="4106" b="4346"/>
          <a:stretch/>
        </p:blipFill>
        <p:spPr>
          <a:xfrm>
            <a:off x="1310640" y="1097279"/>
            <a:ext cx="6202680" cy="5031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5966127" y="1417638"/>
            <a:ext cx="1219200" cy="1186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463" r="11148" b="5006"/>
          <a:stretch/>
        </p:blipFill>
        <p:spPr>
          <a:xfrm>
            <a:off x="974694" y="846138"/>
            <a:ext cx="1219200" cy="1213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2698" r="22916" b="7061"/>
          <a:stretch/>
        </p:blipFill>
        <p:spPr>
          <a:xfrm>
            <a:off x="5838304" y="5516273"/>
            <a:ext cx="1219200" cy="12256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38304" y="152105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en-US" sz="3200" dirty="0" smtClean="0"/>
              <a:t>Tightness </a:t>
            </a:r>
            <a:r>
              <a:rPr lang="en-US" sz="3200" dirty="0"/>
              <a:t>of the cluster</a:t>
            </a:r>
          </a:p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en-US" sz="3200" dirty="0" smtClean="0"/>
              <a:t>Discriminative </a:t>
            </a:r>
            <a:r>
              <a:rPr lang="en-US" sz="32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6015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293008" y="2452804"/>
                <a:ext cx="486159" cy="308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08" y="2452804"/>
                <a:ext cx="486159" cy="3088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2293006" y="3554890"/>
                <a:ext cx="500586" cy="308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135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06" y="3554890"/>
                <a:ext cx="500586" cy="3088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9267350" y="2460461"/>
                <a:ext cx="4008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350" y="2460461"/>
                <a:ext cx="400879" cy="415498"/>
              </a:xfrm>
              <a:prstGeom prst="rect">
                <a:avLst/>
              </a:prstGeom>
              <a:blipFill rotWithShape="0">
                <a:blip r:embed="rId5"/>
                <a:stretch>
                  <a:fillRect t="-4412" r="-19697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/>
          <p:nvPr/>
        </p:nvCxnSpPr>
        <p:spPr>
          <a:xfrm>
            <a:off x="8998625" y="2651104"/>
            <a:ext cx="24722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2223938" y="2565125"/>
            <a:ext cx="6705889" cy="1302461"/>
            <a:chOff x="2223938" y="2565125"/>
            <a:chExt cx="6705889" cy="1302461"/>
          </a:xfrm>
        </p:grpSpPr>
        <p:grpSp>
          <p:nvGrpSpPr>
            <p:cNvPr id="62" name="Group 61"/>
            <p:cNvGrpSpPr/>
            <p:nvPr/>
          </p:nvGrpSpPr>
          <p:grpSpPr>
            <a:xfrm>
              <a:off x="3059675" y="2565125"/>
              <a:ext cx="5870152" cy="1302461"/>
              <a:chOff x="2032000" y="1203192"/>
              <a:chExt cx="8560555" cy="2061818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ube 64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ube 66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Cube 68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70" name="Straight Arrow Connector 69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/>
                    <p:cNvSpPr txBox="1"/>
                    <p:nvPr/>
                  </p:nvSpPr>
                  <p:spPr>
                    <a:xfrm>
                      <a:off x="9113233" y="2246283"/>
                      <a:ext cx="135586" cy="3288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3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1350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47368" r="-52632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Arrow Connector 71"/>
              <p:cNvCxnSpPr>
                <a:endCxn id="74" idx="2"/>
              </p:cNvCxnSpPr>
              <p:nvPr/>
            </p:nvCxnSpPr>
            <p:spPr>
              <a:xfrm flipV="1">
                <a:off x="9567378" y="1340353"/>
                <a:ext cx="750857" cy="8032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8519318" y="2738209"/>
                    <a:ext cx="1098154" cy="5268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500">
                              <a:latin typeface="Cambria Math" charset="0"/>
                            </a:rPr>
                            <m:t>f</m:t>
                          </m:r>
                          <m:r>
                            <a:rPr lang="en-US" sz="150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5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50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49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10318235" y="1203192"/>
                <a:ext cx="274320" cy="2743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91" t="22698" r="22916" b="7061"/>
            <a:stretch/>
          </p:blipFill>
          <p:spPr>
            <a:xfrm>
              <a:off x="2223938" y="2823937"/>
              <a:ext cx="666975" cy="670523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2230166" y="1666986"/>
            <a:ext cx="6511553" cy="1110316"/>
            <a:chOff x="2230166" y="1666986"/>
            <a:chExt cx="6511553" cy="1110316"/>
          </a:xfrm>
        </p:grpSpPr>
        <p:grpSp>
          <p:nvGrpSpPr>
            <p:cNvPr id="44" name="Group 43"/>
            <p:cNvGrpSpPr/>
            <p:nvPr/>
          </p:nvGrpSpPr>
          <p:grpSpPr>
            <a:xfrm>
              <a:off x="3059673" y="1666986"/>
              <a:ext cx="5682046" cy="1110316"/>
              <a:chOff x="2032000" y="1519894"/>
              <a:chExt cx="8286237" cy="1757649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ube 46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ube 48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be 50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9113233" y="2222682"/>
                      <a:ext cx="135586" cy="3288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3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1350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22682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47368" r="-52632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4" name="Straight Arrow Connector 53"/>
              <p:cNvCxnSpPr>
                <a:endCxn id="74" idx="2"/>
              </p:cNvCxnSpPr>
              <p:nvPr/>
            </p:nvCxnSpPr>
            <p:spPr>
              <a:xfrm>
                <a:off x="9567379" y="2143623"/>
                <a:ext cx="750858" cy="93519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8519317" y="2750742"/>
                    <a:ext cx="1074777" cy="5268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500">
                              <a:latin typeface="Cambria Math" charset="0"/>
                            </a:rPr>
                            <m:t>f</m:t>
                          </m:r>
                          <m:r>
                            <a:rPr lang="en-US" sz="150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5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50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9317" y="2750741"/>
                    <a:ext cx="1003922" cy="49026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r="-667" b="-147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8" t="5027" r="8101" b="7366"/>
            <a:stretch/>
          </p:blipFill>
          <p:spPr>
            <a:xfrm>
              <a:off x="2230166" y="1748340"/>
              <a:ext cx="666976" cy="649237"/>
            </a:xfrm>
            <a:prstGeom prst="rect">
              <a:avLst/>
            </a:prstGeom>
          </p:spPr>
        </p:pic>
      </p:grpSp>
      <p:sp>
        <p:nvSpPr>
          <p:cNvPr id="9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>
                <a:cs typeface="B Nazanin" panose="00000400000000000000" pitchFamily="2" charset="-78"/>
              </a:rPr>
              <a:t>Learning the similarity function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F733AA6-0B35-4087-B3B6-8EE8B7FC9EF0}"/>
              </a:ext>
            </a:extLst>
          </p:cNvPr>
          <p:cNvSpPr txBox="1"/>
          <p:nvPr/>
        </p:nvSpPr>
        <p:spPr>
          <a:xfrm>
            <a:off x="-44015" y="5878305"/>
            <a:ext cx="5721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061537" y="3722737"/>
                <a:ext cx="8389413" cy="829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128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6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36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sz="3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36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3600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e>
                    </m:d>
                  </m:oMath>
                </a14:m>
                <a:r>
                  <a:rPr lang="en-US" sz="3600" dirty="0" smtClean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537" y="3722737"/>
                <a:ext cx="8389413" cy="82913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6777886" y="39988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063977" y="3722173"/>
                <a:ext cx="8389413" cy="829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128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36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sz="3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36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3600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e>
                    </m:d>
                  </m:oMath>
                </a14:m>
                <a:r>
                  <a:rPr lang="en-US" sz="3600" dirty="0" smtClean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77" y="3722173"/>
                <a:ext cx="8389413" cy="829138"/>
              </a:xfrm>
              <a:prstGeom prst="rect">
                <a:avLst/>
              </a:prstGeom>
              <a:blipFill rotWithShape="0">
                <a:blip r:embed="rId13"/>
                <a:stretch>
                  <a:fillRect l="-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/>
          <p:cNvGrpSpPr/>
          <p:nvPr/>
        </p:nvGrpSpPr>
        <p:grpSpPr>
          <a:xfrm>
            <a:off x="5126904" y="4706024"/>
            <a:ext cx="4140446" cy="1007223"/>
            <a:chOff x="5126904" y="4706024"/>
            <a:chExt cx="4140446" cy="1007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/>
                <p:cNvSpPr/>
                <p:nvPr/>
              </p:nvSpPr>
              <p:spPr>
                <a:xfrm>
                  <a:off x="5734125" y="4839482"/>
                  <a:ext cx="2680926" cy="8737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US" dirty="0">
                                        <a:solidFill>
                                          <a:srgbClr val="002060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002060"/>
                                </a:solidFill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125" y="4839482"/>
                  <a:ext cx="2680926" cy="8737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/>
            <p:cNvCxnSpPr/>
            <p:nvPr/>
          </p:nvCxnSpPr>
          <p:spPr>
            <a:xfrm flipH="1">
              <a:off x="5126904" y="4706024"/>
              <a:ext cx="4140446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532869" y="4955640"/>
                <a:ext cx="605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869" y="4955640"/>
                <a:ext cx="605807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8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5" grpId="0"/>
      <p:bldP spid="10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یادگیری نظارت شده </a:t>
            </a:r>
            <a:r>
              <a:rPr lang="en-US" b="1" dirty="0" smtClean="0">
                <a:cs typeface="B Nazanin" panose="00000400000000000000" pitchFamily="2" charset="-78"/>
              </a:rPr>
              <a:t>Face Verification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419328" y="727652"/>
                <a:ext cx="6297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28" y="727652"/>
                <a:ext cx="629723" cy="7694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322230" y="727652"/>
                <a:ext cx="6383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30" y="727652"/>
                <a:ext cx="638316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/>
          <p:cNvGrpSpPr/>
          <p:nvPr/>
        </p:nvGrpSpPr>
        <p:grpSpPr>
          <a:xfrm>
            <a:off x="1412651" y="1657809"/>
            <a:ext cx="4538983" cy="821567"/>
            <a:chOff x="1412651" y="1657809"/>
            <a:chExt cx="4538983" cy="82156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0"/>
            <a:stretch/>
          </p:blipFill>
          <p:spPr>
            <a:xfrm>
              <a:off x="1412651" y="1657809"/>
              <a:ext cx="666238" cy="821311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53" name="Group 52"/>
            <p:cNvGrpSpPr/>
            <p:nvPr/>
          </p:nvGrpSpPr>
          <p:grpSpPr>
            <a:xfrm>
              <a:off x="3378513" y="1657809"/>
              <a:ext cx="2573121" cy="821567"/>
              <a:chOff x="3378513" y="1657809"/>
              <a:chExt cx="2573121" cy="821567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91" t="16762" r="22916" b="-1425"/>
              <a:stretch/>
            </p:blipFill>
            <p:spPr>
              <a:xfrm>
                <a:off x="3378513" y="1657809"/>
                <a:ext cx="678008" cy="821567"/>
              </a:xfrm>
              <a:prstGeom prst="rect">
                <a:avLst/>
              </a:prstGeom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5532930" y="1740758"/>
                <a:ext cx="418704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</a:t>
                </a:r>
                <a:endPara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410094" y="2550148"/>
            <a:ext cx="4541540" cy="827661"/>
            <a:chOff x="1410094" y="2550148"/>
            <a:chExt cx="4541540" cy="82766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938" y="2555061"/>
              <a:ext cx="671280" cy="822748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0"/>
            <a:stretch/>
          </p:blipFill>
          <p:spPr>
            <a:xfrm>
              <a:off x="1410094" y="2550148"/>
              <a:ext cx="666238" cy="821311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9" name="Rectangle 48"/>
            <p:cNvSpPr/>
            <p:nvPr/>
          </p:nvSpPr>
          <p:spPr>
            <a:xfrm>
              <a:off x="5532930" y="2637637"/>
              <a:ext cx="41870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0527" y="3453409"/>
            <a:ext cx="4550019" cy="831886"/>
            <a:chOff x="1410527" y="3453409"/>
            <a:chExt cx="4550019" cy="83188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9697"/>
            <a:stretch/>
          </p:blipFill>
          <p:spPr>
            <a:xfrm>
              <a:off x="1410527" y="3453409"/>
              <a:ext cx="677129" cy="83188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511" y="3453409"/>
              <a:ext cx="688194" cy="821313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0" name="Rectangle 49"/>
            <p:cNvSpPr/>
            <p:nvPr/>
          </p:nvSpPr>
          <p:spPr>
            <a:xfrm>
              <a:off x="5541842" y="3540899"/>
              <a:ext cx="41870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418530" y="4345512"/>
            <a:ext cx="4533104" cy="823575"/>
            <a:chOff x="1418530" y="4345512"/>
            <a:chExt cx="4533104" cy="82357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30" y="4347774"/>
              <a:ext cx="688194" cy="821313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391" y="4345512"/>
              <a:ext cx="671280" cy="822748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1" name="Rectangle 50"/>
            <p:cNvSpPr/>
            <p:nvPr/>
          </p:nvSpPr>
          <p:spPr>
            <a:xfrm>
              <a:off x="5532930" y="4444161"/>
              <a:ext cx="41870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426547" y="5229731"/>
            <a:ext cx="4525087" cy="856202"/>
            <a:chOff x="1426547" y="5229731"/>
            <a:chExt cx="4525087" cy="8562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8" t="1028" r="8101" b="-1426"/>
            <a:stretch/>
          </p:blipFill>
          <p:spPr>
            <a:xfrm>
              <a:off x="1426547" y="5231394"/>
              <a:ext cx="724727" cy="85453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1" t="10044" r="7580" b="1375"/>
            <a:stretch/>
          </p:blipFill>
          <p:spPr>
            <a:xfrm>
              <a:off x="3348318" y="5229731"/>
              <a:ext cx="728263" cy="856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5532930" y="5320944"/>
              <a:ext cx="41870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770914" y="1802313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متفاوت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70914" y="263763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یکسان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72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en-US" sz="5398" b="1" dirty="0" smtClean="0">
                <a:cs typeface="B Nazanin" panose="00000400000000000000" pitchFamily="2" charset="-78"/>
              </a:rPr>
              <a:t>Triplet loss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26533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10" y="2863985"/>
            <a:ext cx="1056603" cy="1295016"/>
          </a:xfrm>
          <a:prstGeom prst="rect">
            <a:avLst/>
          </a:prstGeom>
          <a:ln w="53975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50" y="2056105"/>
            <a:ext cx="1007988" cy="1432880"/>
          </a:xfrm>
          <a:prstGeom prst="rect">
            <a:avLst/>
          </a:prstGeom>
          <a:ln w="53975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0"/>
          <a:stretch/>
        </p:blipFill>
        <p:spPr>
          <a:xfrm>
            <a:off x="1451910" y="1417638"/>
            <a:ext cx="1048668" cy="1292755"/>
          </a:xfrm>
          <a:prstGeom prst="rect">
            <a:avLst/>
          </a:prstGeom>
          <a:ln w="53975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4"/>
          <a:stretch/>
        </p:blipFill>
        <p:spPr>
          <a:xfrm>
            <a:off x="9672320" y="2868505"/>
            <a:ext cx="1113508" cy="1290496"/>
          </a:xfrm>
          <a:prstGeom prst="rect">
            <a:avLst/>
          </a:prstGeom>
          <a:ln w="539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320" y="1417638"/>
            <a:ext cx="1083226" cy="1292755"/>
          </a:xfrm>
          <a:prstGeom prst="rect">
            <a:avLst/>
          </a:prstGeom>
          <a:ln w="539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>
                <a:cs typeface="B Nazanin" panose="00000400000000000000" pitchFamily="2" charset="-78"/>
              </a:rPr>
              <a:t>Triplet loss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987040" y="2772545"/>
            <a:ext cx="2286000" cy="0"/>
          </a:xfrm>
          <a:prstGeom prst="straightConnector1">
            <a:avLst/>
          </a:prstGeom>
          <a:ln w="412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995160" y="2772545"/>
            <a:ext cx="2286000" cy="0"/>
          </a:xfrm>
          <a:prstGeom prst="straightConnector1">
            <a:avLst/>
          </a:prstGeom>
          <a:ln w="412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60571" y="2187770"/>
            <a:ext cx="1698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minimize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7289017" y="2278075"/>
            <a:ext cx="1758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maximize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1282505" y="4312593"/>
            <a:ext cx="149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Positive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68793" y="4312593"/>
            <a:ext cx="1650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E61020"/>
                </a:solidFill>
              </a:rPr>
              <a:t>Negative</a:t>
            </a:r>
            <a:endParaRPr lang="en-US" sz="3200" dirty="0">
              <a:solidFill>
                <a:srgbClr val="E6102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04880" y="3604379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Anchor</a:t>
            </a:r>
            <a:endParaRPr lang="en-US" sz="32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205111" y="5100189"/>
                <a:ext cx="8424807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𝐴𝑛𝑐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𝐴𝑛𝑐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11" y="5100189"/>
                <a:ext cx="8424807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0" y="5877540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</p:spTree>
    <p:extLst>
      <p:ext uri="{BB962C8B-B14F-4D97-AF65-F5344CB8AC3E}">
        <p14:creationId xmlns:p14="http://schemas.microsoft.com/office/powerpoint/2010/main" val="391942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266579" cy="6965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159" r="11269" b="3830"/>
          <a:stretch/>
        </p:blipFill>
        <p:spPr>
          <a:xfrm>
            <a:off x="3453319" y="184825"/>
            <a:ext cx="5544767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1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96" y="1048352"/>
            <a:ext cx="1056603" cy="1295016"/>
          </a:xfrm>
          <a:prstGeom prst="rect">
            <a:avLst/>
          </a:prstGeom>
          <a:ln w="53975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50" y="1025908"/>
            <a:ext cx="1093430" cy="1317460"/>
          </a:xfrm>
          <a:prstGeom prst="rect">
            <a:avLst/>
          </a:prstGeom>
          <a:ln w="53975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776" y="1025908"/>
            <a:ext cx="1083226" cy="1292755"/>
          </a:xfrm>
          <a:prstGeom prst="rect">
            <a:avLst/>
          </a:prstGeom>
          <a:ln w="539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>
                <a:cs typeface="B Nazanin" panose="00000400000000000000" pitchFamily="2" charset="-78"/>
              </a:rPr>
              <a:t>Triplet loss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52904" y="2289338"/>
            <a:ext cx="149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Positive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35506" y="228124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Anchor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30" y="1025908"/>
            <a:ext cx="1093430" cy="1317460"/>
          </a:xfrm>
          <a:prstGeom prst="rect">
            <a:avLst/>
          </a:prstGeom>
          <a:ln w="53975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7769083" y="228933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Anchor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87793" y="2277943"/>
            <a:ext cx="1650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E61020"/>
                </a:solidFill>
              </a:rPr>
              <a:t>Negative</a:t>
            </a:r>
            <a:endParaRPr lang="en-US" sz="3200" dirty="0">
              <a:solidFill>
                <a:srgbClr val="E6102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2975" y="2637796"/>
            <a:ext cx="67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(A)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7032" y="2637796"/>
            <a:ext cx="67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(A)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79893" y="2637796"/>
            <a:ext cx="67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(p)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43950" y="2635680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(N)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69727" y="3734337"/>
                <a:ext cx="2353400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727" y="3734337"/>
                <a:ext cx="2353400" cy="466666"/>
              </a:xfrm>
              <a:prstGeom prst="rect">
                <a:avLst/>
              </a:prstGeom>
              <a:blipFill rotWithShape="0">
                <a:blip r:embed="rId6"/>
                <a:stretch>
                  <a:fillRect l="-18088" t="-128947" r="-19638" b="-196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030419" y="3734337"/>
                <a:ext cx="2906950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  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419" y="3734337"/>
                <a:ext cx="2906950" cy="466666"/>
              </a:xfrm>
              <a:prstGeom prst="rect">
                <a:avLst/>
              </a:prstGeom>
              <a:blipFill rotWithShape="0">
                <a:blip r:embed="rId7"/>
                <a:stretch>
                  <a:fillRect t="-128947" r="-16143" b="-196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058992" y="4918134"/>
                <a:ext cx="2353400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92" y="4918134"/>
                <a:ext cx="2353400" cy="466666"/>
              </a:xfrm>
              <a:prstGeom prst="rect">
                <a:avLst/>
              </a:prstGeom>
              <a:blipFill rotWithShape="0">
                <a:blip r:embed="rId8"/>
                <a:stretch>
                  <a:fillRect l="-18394" t="-128947" r="-19689" b="-196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220640" y="4934958"/>
                <a:ext cx="2685222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40" y="4934958"/>
                <a:ext cx="2685222" cy="466666"/>
              </a:xfrm>
              <a:prstGeom prst="rect">
                <a:avLst/>
              </a:prstGeom>
              <a:blipFill rotWithShape="0">
                <a:blip r:embed="rId9"/>
                <a:stretch>
                  <a:fillRect l="-4762" t="-128947" r="-17460" b="-196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356106" y="4942459"/>
                <a:ext cx="8215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06" y="4942459"/>
                <a:ext cx="821571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244784" y="3700602"/>
                <a:ext cx="8531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a-IR" sz="28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784" y="3700602"/>
                <a:ext cx="853119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665480" y="4895979"/>
                <a:ext cx="8531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a-IR" sz="28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8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80" y="4895979"/>
                <a:ext cx="853119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76951" y="4908483"/>
                <a:ext cx="1972976" cy="48596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𝑖𝑚𝑔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951" y="4908483"/>
                <a:ext cx="1972976" cy="48596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1206244" y="5461355"/>
            <a:ext cx="1983686" cy="525702"/>
            <a:chOff x="1635506" y="4866647"/>
            <a:chExt cx="1983686" cy="525702"/>
          </a:xfrm>
        </p:grpSpPr>
        <p:sp>
          <p:nvSpPr>
            <p:cNvPr id="45" name="Right Brace 44"/>
            <p:cNvSpPr/>
            <p:nvPr/>
          </p:nvSpPr>
          <p:spPr>
            <a:xfrm rot="5400000">
              <a:off x="2549164" y="3952989"/>
              <a:ext cx="156370" cy="1983686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76506" y="50230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0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81794" y="5445462"/>
            <a:ext cx="1983686" cy="525702"/>
            <a:chOff x="4111056" y="4850754"/>
            <a:chExt cx="1983686" cy="525702"/>
          </a:xfrm>
        </p:grpSpPr>
        <p:sp>
          <p:nvSpPr>
            <p:cNvPr id="8" name="Right Brace 7"/>
            <p:cNvSpPr/>
            <p:nvPr/>
          </p:nvSpPr>
          <p:spPr>
            <a:xfrm rot="5400000">
              <a:off x="5024714" y="3937096"/>
              <a:ext cx="156370" cy="1983686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52056" y="50071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0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60905" y="5401624"/>
            <a:ext cx="1200873" cy="646331"/>
            <a:chOff x="6690167" y="4806916"/>
            <a:chExt cx="1200873" cy="646331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6690167" y="4806916"/>
              <a:ext cx="347241" cy="4007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037408" y="5083915"/>
              <a:ext cx="853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margin</a:t>
              </a:r>
              <a:endParaRPr lang="en-US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243849" y="4201003"/>
            <a:ext cx="1983686" cy="537874"/>
            <a:chOff x="1635506" y="4866647"/>
            <a:chExt cx="1983686" cy="537874"/>
          </a:xfrm>
        </p:grpSpPr>
        <p:sp>
          <p:nvSpPr>
            <p:cNvPr id="52" name="Right Brace 51"/>
            <p:cNvSpPr/>
            <p:nvPr/>
          </p:nvSpPr>
          <p:spPr>
            <a:xfrm rot="5400000">
              <a:off x="2549164" y="3952989"/>
              <a:ext cx="156370" cy="1983686"/>
            </a:xfrm>
            <a:prstGeom prst="rightBrac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174856" y="5035189"/>
                  <a:ext cx="9532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56" y="5035189"/>
                  <a:ext cx="953274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4624460" y="4180946"/>
            <a:ext cx="1983686" cy="525702"/>
            <a:chOff x="1635506" y="4866647"/>
            <a:chExt cx="1983686" cy="525702"/>
          </a:xfrm>
        </p:grpSpPr>
        <p:sp>
          <p:nvSpPr>
            <p:cNvPr id="55" name="Right Brace 54"/>
            <p:cNvSpPr/>
            <p:nvPr/>
          </p:nvSpPr>
          <p:spPr>
            <a:xfrm rot="5400000">
              <a:off x="2549164" y="3952989"/>
              <a:ext cx="156370" cy="1983686"/>
            </a:xfrm>
            <a:prstGeom prst="rightBrac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124164" y="5023017"/>
                  <a:ext cx="978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164" y="5023017"/>
                  <a:ext cx="97892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79129" y="3432528"/>
                <a:ext cx="13737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29" y="3432528"/>
                <a:ext cx="137377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982" r="-354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982332" y="3432528"/>
                <a:ext cx="1527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32" y="3432528"/>
                <a:ext cx="1527661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3586" r="-35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19309" y="3432528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309" y="3432528"/>
                <a:ext cx="357470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/>
          <p:cNvCxnSpPr/>
          <p:nvPr/>
        </p:nvCxnSpPr>
        <p:spPr>
          <a:xfrm flipH="1">
            <a:off x="6092039" y="3409631"/>
            <a:ext cx="342486" cy="2772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98691" y="34133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0.8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8" grpId="0"/>
      <p:bldP spid="39" grpId="0"/>
      <p:bldP spid="40" grpId="0"/>
      <p:bldP spid="41" grpId="0"/>
      <p:bldP spid="44" grpId="0"/>
      <p:bldP spid="7" grpId="0" animBg="1"/>
      <p:bldP spid="58" grpId="0"/>
      <p:bldP spid="59" grpId="0"/>
      <p:bldP spid="60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تابع </a:t>
            </a:r>
            <a:r>
              <a:rPr lang="en-US" b="1" dirty="0" smtClean="0">
                <a:cs typeface="B Nazanin" panose="00000400000000000000" pitchFamily="2" charset="-78"/>
              </a:rPr>
              <a:t>loss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974" y="1220448"/>
            <a:ext cx="9945426" cy="7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با فرض داشتن </a:t>
            </a:r>
            <a:r>
              <a:rPr lang="en-US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P ,A</a:t>
            </a: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و </a:t>
            </a:r>
            <a:r>
              <a:rPr lang="en-US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N</a:t>
            </a:r>
            <a:endParaRPr lang="fa-IR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47925" y="2209693"/>
                <a:ext cx="10164064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𝓛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d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d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25" y="2209693"/>
                <a:ext cx="10164064" cy="5329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47925" y="2209693"/>
                <a:ext cx="10164064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𝓛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  <m:r>
                                <a:rPr lang="en-US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d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d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25" y="2209693"/>
                <a:ext cx="10164064" cy="5329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4236720" y="2854315"/>
            <a:ext cx="620268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47925" y="2965972"/>
                <a:ext cx="4497257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𝓛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25" y="2965972"/>
                <a:ext cx="4497257" cy="1344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493974" y="4361919"/>
            <a:ext cx="9945426" cy="1366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اگر دیتاستی با 10.000 تصویر از 1000 فرد داشته باشیم باید از 10000 تصویر برای ساخت سه تایی ها استفاده کنیم.</a:t>
            </a:r>
            <a:endParaRPr lang="fa-IR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520440" y="3886200"/>
            <a:ext cx="3337560" cy="655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50080" y="3829807"/>
            <a:ext cx="2407920" cy="703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189220" y="3886200"/>
            <a:ext cx="1668780" cy="655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3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انتخاب سه‌تایی‌ها(</a:t>
            </a:r>
            <a:r>
              <a:rPr lang="en-US" b="1" dirty="0" smtClean="0">
                <a:cs typeface="B Nazanin" panose="00000400000000000000" pitchFamily="2" charset="-78"/>
              </a:rPr>
              <a:t>Triplet</a:t>
            </a:r>
            <a:r>
              <a:rPr lang="fa-IR" b="1" dirty="0" smtClean="0">
                <a:cs typeface="B Nazanin" panose="00000400000000000000" pitchFamily="2" charset="-78"/>
              </a:rPr>
              <a:t>ها) </a:t>
            </a:r>
            <a:r>
              <a:rPr lang="en-US" b="1" dirty="0" smtClean="0">
                <a:cs typeface="B Nazanin" panose="00000400000000000000" pitchFamily="2" charset="-78"/>
              </a:rPr>
              <a:t>A</a:t>
            </a:r>
            <a:r>
              <a:rPr lang="fa-IR" b="1" dirty="0" smtClean="0">
                <a:cs typeface="B Nazanin" panose="00000400000000000000" pitchFamily="2" charset="-78"/>
              </a:rPr>
              <a:t> و </a:t>
            </a:r>
            <a:r>
              <a:rPr lang="en-US" b="1" dirty="0" smtClean="0">
                <a:cs typeface="B Nazanin" panose="00000400000000000000" pitchFamily="2" charset="-78"/>
              </a:rPr>
              <a:t>P</a:t>
            </a:r>
            <a:r>
              <a:rPr lang="fa-IR" b="1" dirty="0" smtClean="0">
                <a:cs typeface="B Nazanin" panose="00000400000000000000" pitchFamily="2" charset="-78"/>
              </a:rPr>
              <a:t> و</a:t>
            </a:r>
            <a:r>
              <a:rPr lang="en-US" b="1" dirty="0" smtClean="0">
                <a:cs typeface="B Nazanin" panose="00000400000000000000" pitchFamily="2" charset="-78"/>
              </a:rPr>
              <a:t>N 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98330" y="1765663"/>
            <a:ext cx="7624203" cy="1083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اگر </a:t>
            </a: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A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و </a:t>
            </a: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P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و</a:t>
            </a: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N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به صورت تصادفی انتخاب شوند شرط</a:t>
            </a:r>
          </a:p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72315" y="2451899"/>
                <a:ext cx="31994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a-IR" sz="2400" dirty="0" smtClean="0"/>
                  <a:t> </a:t>
                </a:r>
                <a14:m>
                  <m:oMath xmlns:m="http://schemas.openxmlformats.org/officeDocument/2006/math">
                    <m:r>
                      <a:rPr lang="fa-I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315" y="2451899"/>
                <a:ext cx="3199402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71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375410" y="2669055"/>
            <a:ext cx="6505950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به راحتی برآورده می‌شود.</a:t>
            </a:r>
          </a:p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7380" y="3730898"/>
            <a:ext cx="7585153" cy="1083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انتخاب </a:t>
            </a: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Triplet</a:t>
            </a:r>
            <a:r>
              <a:rPr lang="fa-IR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هایی که برای آموزش «سخت» است.</a:t>
            </a:r>
          </a:p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71717" y="4413567"/>
                <a:ext cx="31994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a-IR" sz="2400" dirty="0" smtClean="0"/>
                  <a:t> </a:t>
                </a:r>
                <a14:m>
                  <m:oMath xmlns:m="http://schemas.openxmlformats.org/officeDocument/2006/math">
                    <m:r>
                      <a:rPr lang="fa-I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17" y="4413567"/>
                <a:ext cx="319940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71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60001" y="4983265"/>
                <a:ext cx="2622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001" y="4983265"/>
                <a:ext cx="2622834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23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5288280" y="5608320"/>
            <a:ext cx="0" cy="298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74536" y="5574577"/>
            <a:ext cx="0" cy="298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31080" y="5444930"/>
            <a:ext cx="92964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00" y="5444930"/>
            <a:ext cx="92964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</p:spTree>
    <p:extLst>
      <p:ext uri="{BB962C8B-B14F-4D97-AF65-F5344CB8AC3E}">
        <p14:creationId xmlns:p14="http://schemas.microsoft.com/office/powerpoint/2010/main" val="31328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مجموعه داده آموزش(</a:t>
            </a:r>
            <a:r>
              <a:rPr lang="en-US" b="1" dirty="0" smtClean="0">
                <a:cs typeface="B Nazanin" panose="00000400000000000000" pitchFamily="2" charset="-78"/>
              </a:rPr>
              <a:t>Training set</a:t>
            </a:r>
            <a:r>
              <a:rPr lang="fa-IR" b="1" dirty="0" smtClean="0">
                <a:cs typeface="B Nazanin" panose="00000400000000000000" pitchFamily="2" charset="-78"/>
              </a:rPr>
              <a:t>) برای </a:t>
            </a:r>
            <a:r>
              <a:rPr lang="en-US" b="1" dirty="0" smtClean="0">
                <a:cs typeface="B Nazanin" panose="00000400000000000000" pitchFamily="2" charset="-78"/>
              </a:rPr>
              <a:t>Triplet Loss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7391" y="1007977"/>
            <a:ext cx="10839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>
                <a:latin typeface="Century Schoolbook" charset="0"/>
                <a:ea typeface="Century Schoolbook" charset="0"/>
                <a:cs typeface="Century Schoolbook" charset="0"/>
              </a:rPr>
              <a:t>Anchor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5390" y="1007977"/>
            <a:ext cx="11769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entury Schoolbook" charset="0"/>
                <a:ea typeface="Century Schoolbook" charset="0"/>
                <a:cs typeface="Century Schoolbook" charset="0"/>
              </a:rPr>
              <a:t>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5566" y="1007977"/>
            <a:ext cx="13003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entury Schoolbook" charset="0"/>
                <a:ea typeface="Century Schoolbook" charset="0"/>
                <a:cs typeface="Century Schoolbook" charset="0"/>
              </a:rPr>
              <a:t>Negative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677391" y="1440117"/>
            <a:ext cx="7077558" cy="1295017"/>
            <a:chOff x="1677391" y="1440117"/>
            <a:chExt cx="7077558" cy="12950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267" y="1440118"/>
              <a:ext cx="1056603" cy="1295016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0"/>
            <a:stretch/>
          </p:blipFill>
          <p:spPr>
            <a:xfrm>
              <a:off x="1677391" y="1440118"/>
              <a:ext cx="1048668" cy="1292755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1723" y="1440117"/>
              <a:ext cx="1083226" cy="1292755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8" name="Group 27"/>
          <p:cNvGrpSpPr/>
          <p:nvPr/>
        </p:nvGrpSpPr>
        <p:grpSpPr>
          <a:xfrm>
            <a:off x="1677391" y="4985430"/>
            <a:ext cx="7096077" cy="1138142"/>
            <a:chOff x="1677391" y="4985430"/>
            <a:chExt cx="7096077" cy="11381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91" t="22698" r="22916" b="7061"/>
            <a:stretch/>
          </p:blipFill>
          <p:spPr>
            <a:xfrm>
              <a:off x="7653203" y="4997347"/>
              <a:ext cx="1120265" cy="11262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1" t="15595" r="7580" b="8212"/>
            <a:stretch/>
          </p:blipFill>
          <p:spPr>
            <a:xfrm>
              <a:off x="4651300" y="4985430"/>
              <a:ext cx="1125732" cy="11381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8" t="5027" r="8101" b="7366"/>
            <a:stretch/>
          </p:blipFill>
          <p:spPr>
            <a:xfrm>
              <a:off x="1677391" y="4985430"/>
              <a:ext cx="1120266" cy="1090472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252248" y="4436791"/>
            <a:ext cx="5913120" cy="457199"/>
            <a:chOff x="2221768" y="4528231"/>
            <a:chExt cx="5913120" cy="45719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221768" y="4528231"/>
              <a:ext cx="0" cy="457199"/>
            </a:xfrm>
            <a:prstGeom prst="line">
              <a:avLst/>
            </a:prstGeom>
            <a:ln w="762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17368" y="4528231"/>
              <a:ext cx="0" cy="457199"/>
            </a:xfrm>
            <a:prstGeom prst="line">
              <a:avLst/>
            </a:prstGeom>
            <a:ln w="762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134888" y="4528231"/>
              <a:ext cx="0" cy="457199"/>
            </a:xfrm>
            <a:prstGeom prst="line">
              <a:avLst/>
            </a:prstGeom>
            <a:ln w="762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686461" y="2936154"/>
            <a:ext cx="7087007" cy="1349097"/>
            <a:chOff x="1686461" y="2936154"/>
            <a:chExt cx="7087007" cy="134909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28" b="9697"/>
            <a:stretch/>
          </p:blipFill>
          <p:spPr>
            <a:xfrm>
              <a:off x="1686461" y="2975852"/>
              <a:ext cx="1065809" cy="130939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806" y="2964325"/>
              <a:ext cx="1083226" cy="1292755"/>
            </a:xfrm>
            <a:prstGeom prst="rect">
              <a:avLst/>
            </a:prstGeom>
            <a:ln w="539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8" t="1028" r="8101" b="-1426"/>
            <a:stretch/>
          </p:blipFill>
          <p:spPr>
            <a:xfrm>
              <a:off x="7653202" y="2936154"/>
              <a:ext cx="1120266" cy="1320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8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انتخاب </a:t>
            </a:r>
            <a:r>
              <a:rPr lang="en-US" b="1" dirty="0" smtClean="0">
                <a:cs typeface="B Nazanin" panose="00000400000000000000" pitchFamily="2" charset="-78"/>
              </a:rPr>
              <a:t>Triplet</a:t>
            </a:r>
            <a:r>
              <a:rPr lang="fa-IR" b="1" dirty="0" smtClean="0">
                <a:cs typeface="B Nazanin" panose="00000400000000000000" pitchFamily="2" charset="-78"/>
              </a:rPr>
              <a:t>ها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9160" y="1090749"/>
            <a:ext cx="7466916" cy="179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مشکل اصلی: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چگونه سه‌تایی‌ها را انتخاب کنیم؟ </a:t>
            </a:r>
            <a:endParaRPr lang="fa-IR" sz="2400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راه حل؟</a:t>
            </a:r>
          </a:p>
          <a:p>
            <a:pPr marL="1409689" lvl="2" indent="-457200" algn="r" rtl="1">
              <a:lnSpc>
                <a:spcPct val="115000"/>
              </a:lnSpc>
              <a:buClr>
                <a:srgbClr val="434343"/>
              </a:buClr>
              <a:buSzPts val="3000"/>
              <a:buFont typeface="Courier New" panose="02070309020205020404" pitchFamily="49" charset="0"/>
              <a:buChar char="o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انتخاب 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Triple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های سخت در 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mini-batch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بزرگ (1000&lt;)</a:t>
            </a:r>
            <a:endParaRPr lang="fa-IR" sz="2400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6623" y="1524392"/>
            <a:ext cx="4080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Useful triplets = hardest errors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7" t="18435" r="4358" b="13052"/>
          <a:stretch/>
        </p:blipFill>
        <p:spPr>
          <a:xfrm>
            <a:off x="3842598" y="3698120"/>
            <a:ext cx="1040440" cy="136086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098357" y="3021421"/>
            <a:ext cx="2707485" cy="2930285"/>
            <a:chOff x="1098357" y="3021421"/>
            <a:chExt cx="2707485" cy="29302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43" t="3429" r="15334" b="58285"/>
            <a:stretch/>
          </p:blipFill>
          <p:spPr>
            <a:xfrm>
              <a:off x="1098357" y="3021421"/>
              <a:ext cx="1056955" cy="13608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97" t="37887" r="63857" b="39787"/>
            <a:stretch/>
          </p:blipFill>
          <p:spPr>
            <a:xfrm>
              <a:off x="1121519" y="4590843"/>
              <a:ext cx="1033793" cy="1360863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>
              <a:off x="2242457" y="4506686"/>
              <a:ext cx="149134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192067" y="3720775"/>
              <a:ext cx="16137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 smtClean="0">
                  <a:cs typeface="B Nazanin" panose="00000400000000000000" pitchFamily="2" charset="-78"/>
                </a:rPr>
                <a:t>انتخاب</a:t>
              </a:r>
              <a:br>
                <a:rPr lang="fa-IR" sz="2000" b="1" dirty="0" smtClean="0">
                  <a:cs typeface="B Nazanin" panose="00000400000000000000" pitchFamily="2" charset="-78"/>
                </a:rPr>
              </a:br>
              <a:r>
                <a:rPr lang="fa-IR" sz="2000" b="1" dirty="0" smtClean="0">
                  <a:cs typeface="B Nazanin" panose="00000400000000000000" pitchFamily="2" charset="-78"/>
                </a:rPr>
                <a:t>همه </a:t>
              </a:r>
              <a:r>
                <a:rPr lang="en-US" sz="2000" b="1" dirty="0" smtClean="0">
                  <a:cs typeface="B Nazanin" panose="00000400000000000000" pitchFamily="2" charset="-78"/>
                </a:rPr>
                <a:t>positive</a:t>
              </a:r>
              <a:r>
                <a:rPr lang="fa-IR" sz="2000" b="1" dirty="0" smtClean="0">
                  <a:cs typeface="B Nazanin" panose="00000400000000000000" pitchFamily="2" charset="-78"/>
                </a:rPr>
                <a:t>‌ها</a:t>
              </a:r>
              <a:endParaRPr lang="en-US" sz="2000" b="1"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018314" y="3021421"/>
            <a:ext cx="4010212" cy="1371488"/>
            <a:chOff x="5018314" y="3021421"/>
            <a:chExt cx="4010212" cy="137148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81" r="68801" b="19171"/>
            <a:stretch/>
          </p:blipFill>
          <p:spPr>
            <a:xfrm>
              <a:off x="6789174" y="3021421"/>
              <a:ext cx="1067964" cy="137148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4" t="17057" r="30796" b="28319"/>
            <a:stretch/>
          </p:blipFill>
          <p:spPr>
            <a:xfrm>
              <a:off x="7972611" y="3048642"/>
              <a:ext cx="1055915" cy="1344267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5018314" y="4058232"/>
              <a:ext cx="14913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052992" y="3273055"/>
              <a:ext cx="14269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 smtClean="0">
                  <a:cs typeface="B Nazanin" panose="00000400000000000000" pitchFamily="2" charset="-78"/>
                </a:rPr>
                <a:t>به اندازه کافی </a:t>
              </a:r>
            </a:p>
            <a:p>
              <a:pPr algn="ctr" rtl="1"/>
              <a:r>
                <a:rPr lang="fa-IR" sz="2000" b="1" dirty="0" smtClean="0">
                  <a:cs typeface="B Nazanin" panose="00000400000000000000" pitchFamily="2" charset="-78"/>
                </a:rPr>
                <a:t>سخت</a:t>
              </a:r>
              <a:endParaRPr lang="en-US" sz="2000" b="1"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18314" y="4392909"/>
            <a:ext cx="4010212" cy="1588847"/>
            <a:chOff x="5018314" y="4392909"/>
            <a:chExt cx="4010212" cy="158884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761" y="4590843"/>
              <a:ext cx="1071765" cy="139091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 b="5771"/>
            <a:stretch/>
          </p:blipFill>
          <p:spPr>
            <a:xfrm>
              <a:off x="6789174" y="4590843"/>
              <a:ext cx="1067964" cy="1387469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5018314" y="4860034"/>
              <a:ext cx="14913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184338" y="4392909"/>
              <a:ext cx="11592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 smtClean="0">
                  <a:cs typeface="B Nazanin" panose="00000400000000000000" pitchFamily="2" charset="-78"/>
                </a:rPr>
                <a:t>خیلی ساده</a:t>
              </a:r>
              <a:endParaRPr lang="en-US" sz="2000" b="1" dirty="0">
                <a:cs typeface="B Nazanin" panose="00000400000000000000" pitchFamily="2" charset="-78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75" y="4506686"/>
            <a:ext cx="1875725" cy="187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7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117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0789" y="0"/>
            <a:ext cx="65623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Choosing triplets: trap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42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10" y="2863985"/>
            <a:ext cx="1056603" cy="1295016"/>
          </a:xfrm>
          <a:prstGeom prst="rect">
            <a:avLst/>
          </a:prstGeom>
          <a:ln w="53975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50" y="2056105"/>
            <a:ext cx="1007988" cy="1432880"/>
          </a:xfrm>
          <a:prstGeom prst="rect">
            <a:avLst/>
          </a:prstGeom>
          <a:ln w="53975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0"/>
          <a:stretch/>
        </p:blipFill>
        <p:spPr>
          <a:xfrm>
            <a:off x="1451910" y="1417638"/>
            <a:ext cx="1048668" cy="1292755"/>
          </a:xfrm>
          <a:prstGeom prst="rect">
            <a:avLst/>
          </a:prstGeom>
          <a:ln w="53975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4"/>
          <a:stretch/>
        </p:blipFill>
        <p:spPr>
          <a:xfrm>
            <a:off x="9672320" y="2868505"/>
            <a:ext cx="1113508" cy="1290496"/>
          </a:xfrm>
          <a:prstGeom prst="rect">
            <a:avLst/>
          </a:prstGeom>
          <a:ln w="539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320" y="1417638"/>
            <a:ext cx="1083226" cy="1292755"/>
          </a:xfrm>
          <a:prstGeom prst="rect">
            <a:avLst/>
          </a:prstGeom>
          <a:ln w="539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انتخاب </a:t>
            </a:r>
            <a:r>
              <a:rPr lang="en-US" b="1" dirty="0" smtClean="0">
                <a:cs typeface="B Nazanin" panose="00000400000000000000" pitchFamily="2" charset="-78"/>
              </a:rPr>
              <a:t>Triplet</a:t>
            </a:r>
            <a:r>
              <a:rPr lang="fa-IR" b="1" dirty="0" smtClean="0">
                <a:cs typeface="B Nazanin" panose="00000400000000000000" pitchFamily="2" charset="-78"/>
              </a:rPr>
              <a:t>ها: تله!</a:t>
            </a:r>
            <a:endParaRPr lang="en-US" b="1" dirty="0">
              <a:cs typeface="B Nazanin" panose="00000400000000000000" pitchFamily="2" charset="-78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987040" y="2772545"/>
            <a:ext cx="2286000" cy="0"/>
          </a:xfrm>
          <a:prstGeom prst="straightConnector1">
            <a:avLst/>
          </a:prstGeom>
          <a:ln w="412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995160" y="2772545"/>
            <a:ext cx="2286000" cy="0"/>
          </a:xfrm>
          <a:prstGeom prst="straightConnector1">
            <a:avLst/>
          </a:prstGeom>
          <a:ln w="412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60571" y="2187770"/>
            <a:ext cx="1698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minimize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7289017" y="2278075"/>
            <a:ext cx="1758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maximize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1282505" y="4312593"/>
            <a:ext cx="149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Positive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68793" y="4312593"/>
            <a:ext cx="1650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E61020"/>
                </a:solidFill>
              </a:rPr>
              <a:t>Negative</a:t>
            </a:r>
            <a:endParaRPr lang="en-US" sz="3200" dirty="0">
              <a:solidFill>
                <a:srgbClr val="E6102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04880" y="3604379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Anchor</a:t>
            </a:r>
            <a:endParaRPr lang="en-US" sz="32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37041" y="4784605"/>
                <a:ext cx="4231287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𝑷𝒐𝒔𝒊𝒕𝒊𝒗𝒆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𝑵𝒆𝒈𝒂𝒕𝒊𝒗𝒆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41" y="4784605"/>
                <a:ext cx="4231287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0" y="5877540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</p:spTree>
    <p:extLst>
      <p:ext uri="{BB962C8B-B14F-4D97-AF65-F5344CB8AC3E}">
        <p14:creationId xmlns:p14="http://schemas.microsoft.com/office/powerpoint/2010/main" val="21448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 t="6082" r="4106" b="4346"/>
          <a:stretch/>
        </p:blipFill>
        <p:spPr>
          <a:xfrm>
            <a:off x="1310640" y="1097279"/>
            <a:ext cx="6202680" cy="503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5966127" y="1417638"/>
            <a:ext cx="1219200" cy="118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463" r="11148" b="5006"/>
          <a:stretch/>
        </p:blipFill>
        <p:spPr>
          <a:xfrm>
            <a:off x="974694" y="846138"/>
            <a:ext cx="1219200" cy="121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2698" r="22916" b="7061"/>
          <a:stretch/>
        </p:blipFill>
        <p:spPr>
          <a:xfrm>
            <a:off x="5838304" y="5516273"/>
            <a:ext cx="1219200" cy="1225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انتخاب </a:t>
            </a:r>
            <a:r>
              <a:rPr lang="en-US" b="1" dirty="0" smtClean="0">
                <a:cs typeface="B Nazanin" panose="00000400000000000000" pitchFamily="2" charset="-78"/>
              </a:rPr>
              <a:t>Triplet</a:t>
            </a:r>
            <a:r>
              <a:rPr lang="fa-IR" b="1" dirty="0" smtClean="0">
                <a:cs typeface="B Nazanin" panose="00000400000000000000" pitchFamily="2" charset="-78"/>
              </a:rPr>
              <a:t>ها: تله!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08179" y="646083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b="1" dirty="0" smtClean="0">
                <a:cs typeface="B Nazanin" panose="00000400000000000000" pitchFamily="2" charset="-78"/>
              </a:rPr>
              <a:t>به جای ...</a:t>
            </a:r>
            <a:endParaRPr lang="en-US" sz="20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4308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22" y="1853926"/>
            <a:ext cx="5745978" cy="4275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3910079" y="3266649"/>
            <a:ext cx="1219200" cy="118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463" r="11148" b="5006"/>
          <a:stretch/>
        </p:blipFill>
        <p:spPr>
          <a:xfrm>
            <a:off x="2188979" y="3143024"/>
            <a:ext cx="1219200" cy="121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2698" r="22916" b="7061"/>
          <a:stretch/>
        </p:blipFill>
        <p:spPr>
          <a:xfrm>
            <a:off x="3910079" y="4827230"/>
            <a:ext cx="1219200" cy="1225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انتخاب </a:t>
            </a:r>
            <a:r>
              <a:rPr lang="en-US" b="1" dirty="0" smtClean="0">
                <a:cs typeface="B Nazanin" panose="00000400000000000000" pitchFamily="2" charset="-78"/>
              </a:rPr>
              <a:t>Triplet</a:t>
            </a:r>
            <a:r>
              <a:rPr lang="fa-IR" b="1" dirty="0" smtClean="0">
                <a:cs typeface="B Nazanin" panose="00000400000000000000" pitchFamily="2" charset="-78"/>
              </a:rPr>
              <a:t>ها: تله!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2299" y="1001997"/>
            <a:ext cx="10741388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89" lvl="1" indent="-571500" algn="l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Selecting hardest negative may lead to the collapse early in training</a:t>
            </a:r>
          </a:p>
          <a:p>
            <a:pPr marL="495289" lvl="1" algn="l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576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انتخاب </a:t>
            </a:r>
            <a:r>
              <a:rPr lang="en-US" b="1" dirty="0" smtClean="0">
                <a:cs typeface="B Nazanin" panose="00000400000000000000" pitchFamily="2" charset="-78"/>
              </a:rPr>
              <a:t>Triplet</a:t>
            </a:r>
            <a:r>
              <a:rPr lang="fa-IR" b="1" dirty="0" smtClean="0">
                <a:cs typeface="B Nazanin" panose="00000400000000000000" pitchFamily="2" charset="-78"/>
              </a:rPr>
              <a:t>ها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7" t="18435" r="4358" b="13052"/>
          <a:stretch/>
        </p:blipFill>
        <p:spPr>
          <a:xfrm>
            <a:off x="4060313" y="2957891"/>
            <a:ext cx="1040440" cy="136086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316072" y="2281192"/>
            <a:ext cx="2707485" cy="2930285"/>
            <a:chOff x="1098357" y="3021421"/>
            <a:chExt cx="2707485" cy="29302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43" t="3429" r="15334" b="58285"/>
            <a:stretch/>
          </p:blipFill>
          <p:spPr>
            <a:xfrm>
              <a:off x="1098357" y="3021421"/>
              <a:ext cx="1056955" cy="13608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97" t="37887" r="63857" b="39787"/>
            <a:stretch/>
          </p:blipFill>
          <p:spPr>
            <a:xfrm>
              <a:off x="1121519" y="4590843"/>
              <a:ext cx="1033793" cy="1360863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>
              <a:off x="2242457" y="4506686"/>
              <a:ext cx="149134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192067" y="3720775"/>
              <a:ext cx="16137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 smtClean="0">
                  <a:cs typeface="B Nazanin" panose="00000400000000000000" pitchFamily="2" charset="-78"/>
                </a:rPr>
                <a:t>انتخاب</a:t>
              </a:r>
              <a:br>
                <a:rPr lang="fa-IR" sz="2000" b="1" dirty="0" smtClean="0">
                  <a:cs typeface="B Nazanin" panose="00000400000000000000" pitchFamily="2" charset="-78"/>
                </a:rPr>
              </a:br>
              <a:r>
                <a:rPr lang="fa-IR" sz="2000" b="1" dirty="0" smtClean="0">
                  <a:cs typeface="B Nazanin" panose="00000400000000000000" pitchFamily="2" charset="-78"/>
                </a:rPr>
                <a:t>همه </a:t>
              </a:r>
              <a:r>
                <a:rPr lang="en-US" sz="2000" b="1" dirty="0" smtClean="0">
                  <a:cs typeface="B Nazanin" panose="00000400000000000000" pitchFamily="2" charset="-78"/>
                </a:rPr>
                <a:t>positive</a:t>
              </a:r>
              <a:r>
                <a:rPr lang="fa-IR" sz="2000" b="1" dirty="0" smtClean="0">
                  <a:cs typeface="B Nazanin" panose="00000400000000000000" pitchFamily="2" charset="-78"/>
                </a:rPr>
                <a:t>‌ها</a:t>
              </a:r>
              <a:endParaRPr lang="en-US" sz="2000" b="1"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214257" y="1027119"/>
            <a:ext cx="4198008" cy="1930772"/>
            <a:chOff x="4830518" y="3021421"/>
            <a:chExt cx="4198008" cy="193077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81" r="68801" b="19171"/>
            <a:stretch/>
          </p:blipFill>
          <p:spPr>
            <a:xfrm>
              <a:off x="6789174" y="3021421"/>
              <a:ext cx="1067964" cy="137148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4" t="17057" r="30796" b="28319"/>
            <a:stretch/>
          </p:blipFill>
          <p:spPr>
            <a:xfrm>
              <a:off x="7972611" y="3048642"/>
              <a:ext cx="1055915" cy="1344267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 flipV="1">
              <a:off x="4830518" y="4058232"/>
              <a:ext cx="1679139" cy="89396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988643" y="3875384"/>
              <a:ext cx="1245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 smtClean="0">
                  <a:cs typeface="B Nazanin" panose="00000400000000000000" pitchFamily="2" charset="-78"/>
                </a:rPr>
                <a:t>خیلی سخت</a:t>
              </a:r>
              <a:endParaRPr lang="en-US" sz="2000" b="1"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4257" y="4109880"/>
            <a:ext cx="4198008" cy="1588847"/>
            <a:chOff x="4830518" y="4392909"/>
            <a:chExt cx="4198008" cy="158884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761" y="4590843"/>
              <a:ext cx="1071765" cy="139091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 b="5771"/>
            <a:stretch/>
          </p:blipFill>
          <p:spPr>
            <a:xfrm>
              <a:off x="6789174" y="4590843"/>
              <a:ext cx="1067964" cy="1387469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4830518" y="4590843"/>
              <a:ext cx="1796143" cy="69373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184338" y="4392909"/>
              <a:ext cx="11592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 smtClean="0">
                  <a:cs typeface="B Nazanin" panose="00000400000000000000" pitchFamily="2" charset="-78"/>
                </a:rPr>
                <a:t>خیلی ساده</a:t>
              </a:r>
              <a:endParaRPr lang="en-US" sz="2000" b="1" dirty="0">
                <a:cs typeface="B Nazanin" panose="00000400000000000000" pitchFamily="2" charset="-78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" b="1"/>
          <a:stretch/>
        </p:blipFill>
        <p:spPr>
          <a:xfrm>
            <a:off x="7169112" y="2625565"/>
            <a:ext cx="1071765" cy="1402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6"/>
          <a:stretch/>
        </p:blipFill>
        <p:spPr>
          <a:xfrm>
            <a:off x="8340500" y="2613264"/>
            <a:ext cx="1060488" cy="1391264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5372382" y="3596373"/>
            <a:ext cx="149134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53491" y="3175705"/>
            <a:ext cx="116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Semi-hard</a:t>
            </a:r>
            <a:endParaRPr lang="en-US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20" y="4219185"/>
            <a:ext cx="1875725" cy="18757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14" y="904969"/>
            <a:ext cx="1875725" cy="187572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</p:spTree>
    <p:extLst>
      <p:ext uri="{BB962C8B-B14F-4D97-AF65-F5344CB8AC3E}">
        <p14:creationId xmlns:p14="http://schemas.microsoft.com/office/powerpoint/2010/main" val="295247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irp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6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89" y="446546"/>
            <a:ext cx="6038850" cy="48387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انتخاب </a:t>
            </a:r>
            <a:r>
              <a:rPr lang="en-US" b="1" dirty="0" smtClean="0">
                <a:cs typeface="B Nazanin" panose="00000400000000000000" pitchFamily="2" charset="-78"/>
              </a:rPr>
              <a:t>Triplet</a:t>
            </a:r>
            <a:r>
              <a:rPr lang="fa-IR" b="1" dirty="0" smtClean="0">
                <a:cs typeface="B Nazanin" panose="00000400000000000000" pitchFamily="2" charset="-78"/>
              </a:rPr>
              <a:t>ها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25" y="5285246"/>
                <a:ext cx="8424807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𝐴𝑛𝑐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𝐴𝑛𝑐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25" y="5285246"/>
                <a:ext cx="8424807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654358" y="1879197"/>
            <a:ext cx="516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>
                <a:cs typeface="B Nazanin" panose="00000400000000000000" pitchFamily="2" charset="-78"/>
              </a:rPr>
              <a:t>خیلی ساده! شرایط از قبل برقرار است و چیزی برای یادگیری ندارد</a:t>
            </a:r>
            <a:r>
              <a:rPr lang="en-US" dirty="0" smtClean="0">
                <a:cs typeface="B Nazanin" panose="00000400000000000000" pitchFamily="2" charset="-78"/>
              </a:rPr>
              <a:t>!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</p:spTree>
    <p:extLst>
      <p:ext uri="{BB962C8B-B14F-4D97-AF65-F5344CB8AC3E}">
        <p14:creationId xmlns:p14="http://schemas.microsoft.com/office/powerpoint/2010/main" val="2991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انتخاب </a:t>
            </a:r>
            <a:r>
              <a:rPr lang="en-US" b="1" dirty="0" smtClean="0">
                <a:cs typeface="B Nazanin" panose="00000400000000000000" pitchFamily="2" charset="-78"/>
              </a:rPr>
              <a:t>Triplet</a:t>
            </a:r>
            <a:r>
              <a:rPr lang="fa-IR" b="1" dirty="0" smtClean="0">
                <a:cs typeface="B Nazanin" panose="00000400000000000000" pitchFamily="2" charset="-78"/>
              </a:rPr>
              <a:t>ها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25" y="5285246"/>
                <a:ext cx="8424807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𝐴𝑛𝑐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𝐴𝑛𝑐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25" y="5285246"/>
                <a:ext cx="8424807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98" y="1936008"/>
            <a:ext cx="7620000" cy="2038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</p:spTree>
    <p:extLst>
      <p:ext uri="{BB962C8B-B14F-4D97-AF65-F5344CB8AC3E}">
        <p14:creationId xmlns:p14="http://schemas.microsoft.com/office/powerpoint/2010/main" val="33542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3" y="274638"/>
            <a:ext cx="7391400" cy="4857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انتخاب </a:t>
            </a:r>
            <a:r>
              <a:rPr lang="en-US" b="1" dirty="0" smtClean="0">
                <a:cs typeface="B Nazanin" panose="00000400000000000000" pitchFamily="2" charset="-78"/>
              </a:rPr>
              <a:t>Triplet</a:t>
            </a:r>
            <a:r>
              <a:rPr lang="fa-IR" b="1" dirty="0" smtClean="0">
                <a:cs typeface="B Nazanin" panose="00000400000000000000" pitchFamily="2" charset="-78"/>
              </a:rPr>
              <a:t>ها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25" y="5285246"/>
                <a:ext cx="8424807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𝐴𝑛𝑐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𝐴𝑛𝑐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25" y="5285246"/>
                <a:ext cx="8424807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</p:spTree>
    <p:extLst>
      <p:ext uri="{BB962C8B-B14F-4D97-AF65-F5344CB8AC3E}">
        <p14:creationId xmlns:p14="http://schemas.microsoft.com/office/powerpoint/2010/main" val="335102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خلاصه </a:t>
            </a:r>
            <a:r>
              <a:rPr lang="en-US" b="1" dirty="0" smtClean="0">
                <a:cs typeface="B Nazanin" panose="00000400000000000000" pitchFamily="2" charset="-78"/>
              </a:rPr>
              <a:t>Triplet loss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53226" y="1417638"/>
                <a:ext cx="7514878" cy="433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066789" lvl="1" indent="-571500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q"/>
                </a:pPr>
                <a:r>
                  <a:rPr lang="fa-IR" sz="24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خلاصه:</a:t>
                </a:r>
              </a:p>
              <a:p>
                <a:pPr marL="1523989" lvl="2" indent="-571500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§"/>
                </a:pPr>
                <a: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نیاز به سایز </a:t>
                </a:r>
                <a:r>
                  <a:rPr lang="en-US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mini-batch</a:t>
                </a:r>
                <a: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 بزرگ و پیدا کردن </a:t>
                </a:r>
                <a:r>
                  <a:rPr lang="en-US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margin</a:t>
                </a:r>
                <a: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)</a:t>
                </a:r>
              </a:p>
              <a:p>
                <a:pPr marL="1523989" lvl="2" indent="-571500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§"/>
                </a:pPr>
                <a: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همگرایی کند و آهسته</a:t>
                </a:r>
              </a:p>
              <a:p>
                <a:pPr marL="1066789" lvl="1" indent="-571500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q"/>
                </a:pPr>
                <a:r>
                  <a:rPr lang="fa-IR" sz="24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پیاده سازی‌ها(غیر رسمی):</a:t>
                </a:r>
                <a:endParaRPr lang="fa-IR" sz="2400" dirty="0" smtClean="0">
                  <a:solidFill>
                    <a:srgbClr val="434343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endParaRPr>
              </a:p>
              <a:p>
                <a:pPr marL="1523989" lvl="2" indent="-571500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Ø"/>
                </a:pPr>
                <a:r>
                  <a:rPr lang="en-US" sz="2400" dirty="0" err="1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OpenFace</a:t>
                </a:r>
                <a: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(</a:t>
                </a:r>
                <a:r>
                  <a:rPr lang="en-US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Torch</a:t>
                </a:r>
                <a: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)</a:t>
                </a:r>
                <a:b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</a:br>
                <a:r>
                  <a:rPr lang="en-US" sz="2400" dirty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  <a:hlinkClick r:id="rId2"/>
                  </a:rPr>
                  <a:t>https://</a:t>
                </a:r>
                <a:r>
                  <a:rPr lang="en-US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  <a:hlinkClick r:id="rId2"/>
                  </a:rPr>
                  <a:t>github.com/cmusatyalab/openface</a:t>
                </a:r>
                <a:endParaRPr lang="fa-IR" sz="2400" dirty="0" smtClean="0">
                  <a:solidFill>
                    <a:srgbClr val="434343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endParaRPr>
              </a:p>
              <a:p>
                <a:pPr marL="1523989" lvl="2" indent="-571500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Ø"/>
                </a:pPr>
                <a:r>
                  <a:rPr lang="en-US" sz="2400" dirty="0" err="1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davidsandberg</a:t>
                </a:r>
                <a:r>
                  <a:rPr lang="en-US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/</a:t>
                </a:r>
                <a:r>
                  <a:rPr lang="en-US" sz="2400" dirty="0" err="1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facenet</a:t>
                </a:r>
                <a: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(</a:t>
                </a:r>
                <a:r>
                  <a:rPr lang="en-US" sz="2400" dirty="0" err="1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Tensorflow</a:t>
                </a:r>
                <a:r>
                  <a:rPr lang="fa-IR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)</a:t>
                </a:r>
                <a:r>
                  <a:rPr lang="en-US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/>
                </a:r>
                <a:br>
                  <a:rPr lang="en-US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</a:br>
                <a:r>
                  <a:rPr lang="en-US" sz="2400" dirty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  <a:hlinkClick r:id="rId3"/>
                  </a:rPr>
                  <a:t>https://</a:t>
                </a:r>
                <a:r>
                  <a:rPr lang="en-US" sz="2400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  <a:hlinkClick r:id="rId3"/>
                  </a:rPr>
                  <a:t>github.com/davidsandberg/facenet</a:t>
                </a:r>
                <a:endParaRPr lang="en-US" sz="2400" dirty="0" smtClean="0">
                  <a:solidFill>
                    <a:srgbClr val="434343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endParaRPr>
              </a:p>
              <a:p>
                <a:pPr marL="1523989" lvl="2" indent="-571500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q"/>
                </a:pPr>
                <a:endParaRPr lang="fa-IR" sz="2400" b="1" dirty="0" smtClean="0">
                  <a:solidFill>
                    <a:srgbClr val="434343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endParaRPr>
              </a:p>
              <a:p>
                <a:pPr marL="495289" lvl="1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</a:pPr>
                <a:endParaRPr lang="fa-IR" sz="2400" b="1" dirty="0" smtClean="0">
                  <a:solidFill>
                    <a:srgbClr val="434343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26" y="1417638"/>
                <a:ext cx="7514878" cy="4339650"/>
              </a:xfrm>
              <a:prstGeom prst="rect">
                <a:avLst/>
              </a:prstGeom>
              <a:blipFill rotWithShape="0">
                <a:blip r:embed="rId4"/>
                <a:stretch>
                  <a:fillRect l="-162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851173"/>
              </p:ext>
            </p:extLst>
          </p:nvPr>
        </p:nvGraphicFramePr>
        <p:xfrm>
          <a:off x="2184291" y="5041008"/>
          <a:ext cx="6193974" cy="9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1242"/>
                <a:gridCol w="1248930"/>
                <a:gridCol w="2093802"/>
              </a:tblGrid>
              <a:tr h="35546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Megaface</a:t>
                      </a:r>
                      <a:endParaRPr lang="en-US" dirty="0"/>
                    </a:p>
                  </a:txBody>
                  <a:tcPr/>
                </a:tc>
              </a:tr>
              <a:tr h="6220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Google’s </a:t>
                      </a:r>
                      <a:r>
                        <a:rPr lang="en-US" dirty="0" err="1" smtClean="0"/>
                        <a:t>Facenet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4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en-US" sz="5398" b="1" dirty="0" smtClean="0">
                <a:cs typeface="B Nazanin" panose="00000400000000000000" pitchFamily="2" charset="-78"/>
              </a:rPr>
              <a:t>Center loss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161329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3"/>
          <a:stretch/>
        </p:blipFill>
        <p:spPr>
          <a:xfrm>
            <a:off x="1130879" y="452099"/>
            <a:ext cx="6097990" cy="5127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5762102" y="974910"/>
            <a:ext cx="1219200" cy="118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463" r="11148" b="5006"/>
          <a:stretch/>
        </p:blipFill>
        <p:spPr>
          <a:xfrm>
            <a:off x="942036" y="595766"/>
            <a:ext cx="1219200" cy="121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2698" r="22916" b="7061"/>
          <a:stretch/>
        </p:blipFill>
        <p:spPr>
          <a:xfrm>
            <a:off x="5762102" y="4346269"/>
            <a:ext cx="1219200" cy="12256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0" y="38756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06385" y="1436791"/>
            <a:ext cx="5385615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89" lvl="1" indent="-571500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Idea: </a:t>
            </a:r>
            <a:r>
              <a:rPr lang="en-US" sz="28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pull the points to class centroids </a:t>
            </a:r>
          </a:p>
          <a:p>
            <a:pPr marL="495289" lvl="1" algn="l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8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Center Loss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Wen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A discriminative feature learning approach for deep face recognition]</a:t>
            </a:r>
          </a:p>
        </p:txBody>
      </p:sp>
    </p:spTree>
    <p:extLst>
      <p:ext uri="{BB962C8B-B14F-4D97-AF65-F5344CB8AC3E}">
        <p14:creationId xmlns:p14="http://schemas.microsoft.com/office/powerpoint/2010/main" val="243647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834" t="24700" r="10659" b="-151"/>
          <a:stretch/>
        </p:blipFill>
        <p:spPr>
          <a:xfrm>
            <a:off x="796806" y="1730824"/>
            <a:ext cx="9435766" cy="36259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33" b="74826"/>
          <a:stretch/>
        </p:blipFill>
        <p:spPr>
          <a:xfrm>
            <a:off x="796805" y="727868"/>
            <a:ext cx="10598389" cy="120978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>
                <a:cs typeface="B Nazanin" panose="00000400000000000000" pitchFamily="2" charset="-78"/>
              </a:rPr>
              <a:t>Separable vs Discriminative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Wen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A discriminative feature learning approach for deep face recognition]</a:t>
            </a:r>
          </a:p>
        </p:txBody>
      </p:sp>
    </p:spTree>
    <p:extLst>
      <p:ext uri="{BB962C8B-B14F-4D97-AF65-F5344CB8AC3E}">
        <p14:creationId xmlns:p14="http://schemas.microsoft.com/office/powerpoint/2010/main" val="341102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>
                <a:cs typeface="B Nazanin" panose="00000400000000000000" pitchFamily="2" charset="-78"/>
              </a:rPr>
              <a:t>A toy example : What’s wrong with </a:t>
            </a:r>
            <a:r>
              <a:rPr lang="en-US" b="1" dirty="0" err="1">
                <a:cs typeface="B Nazanin" panose="00000400000000000000" pitchFamily="2" charset="-78"/>
              </a:rPr>
              <a:t>Softmax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Wen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A discriminative feature learning approach for deep face recognition]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582"/>
          <a:stretch/>
        </p:blipFill>
        <p:spPr>
          <a:xfrm>
            <a:off x="2091202" y="1055914"/>
            <a:ext cx="8218715" cy="2703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29" y="3857674"/>
            <a:ext cx="9056914" cy="16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65412" y="3342783"/>
                <a:ext cx="5461175" cy="1537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200" i="0">
                          <a:latin typeface="Cambria Math" panose="02040503050406030204" pitchFamily="18" charset="0"/>
                        </a:rPr>
                        <m:t>= −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0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12" y="3342783"/>
                <a:ext cx="5461175" cy="15371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08314" y="1186954"/>
                <a:ext cx="8860972" cy="2012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𝒎</m:t>
                    </m:r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mini-batch size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𝒏</m:t>
                    </m:r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the number of class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feature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(d is the feature dimension)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𝒘</m:t>
                    </m:r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24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(bias)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314" y="1186954"/>
                <a:ext cx="8860972" cy="2012089"/>
              </a:xfrm>
              <a:prstGeom prst="rect">
                <a:avLst/>
              </a:prstGeom>
              <a:blipFill rotWithShape="0">
                <a:blip r:embed="rId3"/>
                <a:stretch>
                  <a:fillRect t="-212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>
                <a:cs typeface="B Nazanin" panose="00000400000000000000" pitchFamily="2" charset="-78"/>
              </a:rPr>
              <a:t>A toy example : What’s wrong with </a:t>
            </a:r>
            <a:r>
              <a:rPr lang="en-US" b="1" dirty="0" err="1">
                <a:cs typeface="B Nazanin" panose="00000400000000000000" pitchFamily="2" charset="-78"/>
              </a:rPr>
              <a:t>Softmax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Wen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A discriminative feature learning approach for deep face recognition]</a:t>
            </a:r>
          </a:p>
        </p:txBody>
      </p:sp>
    </p:spTree>
    <p:extLst>
      <p:ext uri="{BB962C8B-B14F-4D97-AF65-F5344CB8AC3E}">
        <p14:creationId xmlns:p14="http://schemas.microsoft.com/office/powerpoint/2010/main" val="40079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آیا ویژگی‌ها برای خوشه بندی مناسب است؟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75" r="404" b="11861"/>
          <a:stretch/>
        </p:blipFill>
        <p:spPr>
          <a:xfrm>
            <a:off x="1828797" y="1310092"/>
            <a:ext cx="8218028" cy="3259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7341" y="4589773"/>
            <a:ext cx="82373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Separable, </a:t>
            </a:r>
            <a:endParaRPr lang="fa-IR" sz="2800" b="1" dirty="0" smtClean="0">
              <a:solidFill>
                <a:srgbClr val="002060"/>
              </a:solidFill>
            </a:endParaRPr>
          </a:p>
          <a:p>
            <a:pPr algn="ctr"/>
            <a:r>
              <a:rPr lang="en-US" sz="2800" b="1" dirty="0" smtClean="0"/>
              <a:t>the </a:t>
            </a:r>
            <a:r>
              <a:rPr lang="en-US" sz="2800" b="1" dirty="0"/>
              <a:t>deep features are </a:t>
            </a:r>
            <a:r>
              <a:rPr lang="en-US" sz="2800" b="1" dirty="0" smtClean="0"/>
              <a:t>not</a:t>
            </a:r>
            <a:r>
              <a:rPr lang="fa-IR" sz="2800" b="1" dirty="0" smtClean="0"/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discriminative</a:t>
            </a:r>
            <a:r>
              <a:rPr lang="en-US" sz="2800" b="1" dirty="0" smtClean="0"/>
              <a:t> </a:t>
            </a:r>
            <a:r>
              <a:rPr lang="en-US" sz="2800" b="1" dirty="0"/>
              <a:t>enough. </a:t>
            </a:r>
          </a:p>
          <a:p>
            <a:pPr algn="ctr"/>
            <a:r>
              <a:rPr lang="en-US" sz="2800" b="1" dirty="0"/>
              <a:t>by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intra-class</a:t>
            </a:r>
            <a:r>
              <a:rPr lang="en-US" sz="2800" b="1" dirty="0" smtClean="0"/>
              <a:t> </a:t>
            </a:r>
            <a:r>
              <a:rPr lang="en-US" sz="2800" b="1" dirty="0"/>
              <a:t>variation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3038" y="1125426"/>
            <a:ext cx="131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 training </a:t>
            </a:r>
            <a:r>
              <a:rPr lang="en-US" b="1" dirty="0" smtClean="0">
                <a:solidFill>
                  <a:srgbClr val="002060"/>
                </a:solidFill>
              </a:rPr>
              <a:t>se</a:t>
            </a:r>
            <a:r>
              <a:rPr lang="en-US" b="1" dirty="0">
                <a:solidFill>
                  <a:srgbClr val="002060"/>
                </a:solidFill>
              </a:rPr>
              <a:t>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7879" y="1125426"/>
            <a:ext cx="122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testing set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Wen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A discriminative feature learning approach for deep face recognition]</a:t>
            </a:r>
          </a:p>
        </p:txBody>
      </p:sp>
    </p:spTree>
    <p:extLst>
      <p:ext uri="{BB962C8B-B14F-4D97-AF65-F5344CB8AC3E}">
        <p14:creationId xmlns:p14="http://schemas.microsoft.com/office/powerpoint/2010/main" val="36992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کاربردها...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4980" y="1162761"/>
            <a:ext cx="9945426" cy="2003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چین با به کار گیری سیستم تشخیص </a:t>
            </a: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چهره</a:t>
            </a:r>
            <a:r>
              <a:rPr lang="en-US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Skynet </a:t>
            </a: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در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دو سال اخیر 2000 مجرم را که توسط سیستم بازشناسی و تطبیق چهره شناسایی شد دستگیر کرده است.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576"/>
          <a:stretch/>
        </p:blipFill>
        <p:spPr>
          <a:xfrm>
            <a:off x="4646175" y="3178480"/>
            <a:ext cx="3534788" cy="2726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7548" y="5905163"/>
            <a:ext cx="891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3"/>
              </a:rPr>
              <a:t>www.zerohedge.com/news/2018-03-27/china-deploys-skynet-facial-recognition-can-compare-3-billion-faces-second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3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آیا ویژگی‌ها برای خوشه بندی مناسب است؟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75" r="404" b="11861"/>
          <a:stretch/>
        </p:blipFill>
        <p:spPr>
          <a:xfrm>
            <a:off x="1828797" y="1310092"/>
            <a:ext cx="8218028" cy="3259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7341" y="4589773"/>
            <a:ext cx="82373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Separable, </a:t>
            </a:r>
            <a:endParaRPr lang="fa-IR" sz="2800" b="1" dirty="0" smtClean="0">
              <a:solidFill>
                <a:srgbClr val="002060"/>
              </a:solidFill>
            </a:endParaRPr>
          </a:p>
          <a:p>
            <a:pPr algn="ctr"/>
            <a:r>
              <a:rPr lang="en-US" sz="2800" b="1" dirty="0" smtClean="0"/>
              <a:t>the </a:t>
            </a:r>
            <a:r>
              <a:rPr lang="en-US" sz="2800" b="1" dirty="0"/>
              <a:t>deep features are </a:t>
            </a:r>
            <a:r>
              <a:rPr lang="en-US" sz="2800" b="1" dirty="0" smtClean="0"/>
              <a:t>not</a:t>
            </a:r>
            <a:r>
              <a:rPr lang="fa-IR" sz="2800" b="1" dirty="0" smtClean="0"/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discriminative</a:t>
            </a:r>
            <a:r>
              <a:rPr lang="en-US" sz="2800" b="1" dirty="0" smtClean="0"/>
              <a:t> </a:t>
            </a:r>
            <a:r>
              <a:rPr lang="en-US" sz="2800" b="1" dirty="0"/>
              <a:t>enough. </a:t>
            </a:r>
          </a:p>
          <a:p>
            <a:pPr algn="ctr"/>
            <a:r>
              <a:rPr lang="en-US" sz="2800" b="1" dirty="0"/>
              <a:t>by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intra-class</a:t>
            </a:r>
            <a:r>
              <a:rPr lang="en-US" sz="2800" b="1" dirty="0" smtClean="0"/>
              <a:t> </a:t>
            </a:r>
            <a:r>
              <a:rPr lang="en-US" sz="2800" b="1" dirty="0"/>
              <a:t>variation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3038" y="1125426"/>
            <a:ext cx="18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Training Set (50K)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7879" y="1125426"/>
            <a:ext cx="147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Test Set (10K)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Wen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A discriminative feature learning approach for deep face recognition]</a:t>
            </a:r>
          </a:p>
        </p:txBody>
      </p:sp>
    </p:spTree>
    <p:extLst>
      <p:ext uri="{BB962C8B-B14F-4D97-AF65-F5344CB8AC3E}">
        <p14:creationId xmlns:p14="http://schemas.microsoft.com/office/powerpoint/2010/main" val="35333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sz="4000" b="1" dirty="0" smtClean="0">
                <a:cs typeface="B Nazanin" panose="00000400000000000000" pitchFamily="2" charset="-78"/>
              </a:rPr>
              <a:t>افزودن </a:t>
            </a:r>
            <a:r>
              <a:rPr lang="en-US" sz="4000" b="1" dirty="0" smtClean="0">
                <a:cs typeface="B Nazanin" panose="00000400000000000000" pitchFamily="2" charset="-78"/>
              </a:rPr>
              <a:t>center loss</a:t>
            </a:r>
            <a:r>
              <a:rPr lang="fa-IR" sz="4000" b="1" dirty="0" smtClean="0">
                <a:cs typeface="B Nazanin" panose="00000400000000000000" pitchFamily="2" charset="-78"/>
              </a:rPr>
              <a:t> برای</a:t>
            </a:r>
            <a:r>
              <a:rPr lang="en-US" sz="4000" b="1" dirty="0" smtClean="0">
                <a:cs typeface="B Nazanin" panose="00000400000000000000" pitchFamily="2" charset="-78"/>
              </a:rPr>
              <a:t>discriminative </a:t>
            </a:r>
            <a:r>
              <a:rPr lang="fa-IR" sz="4000" b="1" dirty="0" smtClean="0">
                <a:cs typeface="B Nazanin" panose="00000400000000000000" pitchFamily="2" charset="-78"/>
              </a:rPr>
              <a:t> شدن ویژگی‌ها!</a:t>
            </a:r>
            <a:endParaRPr lang="en-US" sz="4000" b="1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Wen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A discriminative feature learning approach for deep face recognition]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420819" y="4272391"/>
                <a:ext cx="4376839" cy="1436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3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9" y="4272391"/>
                <a:ext cx="4376839" cy="14366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03767" y="1512274"/>
                <a:ext cx="10378633" cy="1528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𝒎</m:t>
                    </m:r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mini-batch size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𝑪</m:t>
                        </m:r>
                      </m:e>
                      <m:sub>
                        <m:sSub>
                          <m:sSub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</a:t>
                </a:r>
                <a:r>
                  <a:rPr lang="en-US" sz="2400" baseline="-250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</a:t>
                </a:r>
                <a:r>
                  <a:rPr lang="en-US" sz="2400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class center in d dimension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feature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(d is the feature dimension)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767" y="1512274"/>
                <a:ext cx="10378633" cy="1528624"/>
              </a:xfrm>
              <a:prstGeom prst="rect">
                <a:avLst/>
              </a:prstGeom>
              <a:blipFill rotWithShape="0">
                <a:blip r:embed="rId3"/>
                <a:stretch>
                  <a:fillRect l="-117" t="-2789" b="-6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037847" y="3135534"/>
                <a:ext cx="7519623" cy="1405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066789" lvl="1" indent="-571500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q"/>
                </a:pPr>
                <a:r>
                  <a:rPr lang="fa-IR" sz="24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اما!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𝑪</m:t>
                        </m:r>
                      </m:e>
                      <m:sub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a-IR" sz="24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 با آموزش شبکه و تغییرات ویژگی‌ها باید به روز شود.</a:t>
                </a:r>
              </a:p>
              <a:p>
                <a:pPr marL="1066789" lvl="1" indent="-571500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  <a:buFont typeface="Wingdings" panose="05000000000000000000" pitchFamily="2" charset="2"/>
                  <a:buChar char="q"/>
                </a:pPr>
                <a:r>
                  <a:rPr lang="fa-IR" sz="2400" b="1" dirty="0" smtClean="0">
                    <a:solidFill>
                      <a:schemeClr val="accent6">
                        <a:lumMod val="75000"/>
                      </a:schemeClr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میانگین</a:t>
                </a:r>
                <a:r>
                  <a:rPr lang="fa-IR" sz="24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 ویژگی‌های </a:t>
                </a:r>
                <a:r>
                  <a:rPr lang="fa-IR" sz="2400" b="1" dirty="0" smtClean="0">
                    <a:solidFill>
                      <a:srgbClr val="C00000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هر کلاس </a:t>
                </a:r>
                <a:r>
                  <a:rPr lang="fa-IR" sz="2400" b="1" dirty="0" smtClean="0">
                    <a:solidFill>
                      <a:srgbClr val="434343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در </a:t>
                </a:r>
                <a:r>
                  <a:rPr lang="fa-IR" sz="2400" b="1" dirty="0" smtClean="0">
                    <a:solidFill>
                      <a:srgbClr val="002060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هر </a:t>
                </a:r>
                <a:r>
                  <a:rPr lang="en-US" sz="2400" b="1" dirty="0" smtClean="0">
                    <a:solidFill>
                      <a:srgbClr val="002060"/>
                    </a:solidFill>
                    <a:latin typeface="Montserrat"/>
                    <a:ea typeface="Montserrat"/>
                    <a:cs typeface="B Nazanin" panose="00000400000000000000" pitchFamily="2" charset="-78"/>
                    <a:sym typeface="Montserrat"/>
                  </a:rPr>
                  <a:t>iteration</a:t>
                </a:r>
                <a:endParaRPr lang="fa-IR" sz="2400" b="1" dirty="0" smtClean="0">
                  <a:solidFill>
                    <a:srgbClr val="434343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endParaRPr>
              </a:p>
              <a:p>
                <a:pPr marL="495289" lvl="1" algn="r" rtl="1">
                  <a:lnSpc>
                    <a:spcPct val="115000"/>
                  </a:lnSpc>
                  <a:buClr>
                    <a:srgbClr val="434343"/>
                  </a:buClr>
                  <a:buSzPts val="3000"/>
                </a:pPr>
                <a:endParaRPr lang="fa-IR" sz="2400" b="1" dirty="0" smtClean="0">
                  <a:solidFill>
                    <a:srgbClr val="434343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7" y="3135534"/>
                <a:ext cx="7519623" cy="1405449"/>
              </a:xfrm>
              <a:prstGeom prst="rect">
                <a:avLst/>
              </a:prstGeom>
              <a:blipFill rotWithShape="0">
                <a:blip r:embed="rId4"/>
                <a:stretch>
                  <a:fillRect l="-243" t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68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98" y="1031472"/>
            <a:ext cx="8637066" cy="5140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</p:spPr>
            <p:txBody>
              <a:bodyPr/>
              <a:lstStyle/>
              <a:p>
                <a:pPr algn="r" rtl="1"/>
                <a:r>
                  <a:rPr lang="fa-IR" sz="4000" b="1" dirty="0" smtClean="0">
                    <a:cs typeface="B Nazanin" panose="00000400000000000000" pitchFamily="2" charset="-78"/>
                  </a:rPr>
                  <a:t>تابع نهایی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4000" b="1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  <a:blipFill rotWithShape="0">
                <a:blip r:embed="rId3"/>
                <a:stretch>
                  <a:fillRect t="-7447" r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diagonals"/>
          <p:cNvGrpSpPr/>
          <p:nvPr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760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</p:spPr>
            <p:txBody>
              <a:bodyPr/>
              <a:lstStyle/>
              <a:p>
                <a:pPr algn="r" rtl="1"/>
                <a:r>
                  <a:rPr lang="fa-IR" sz="4000" b="1" dirty="0" smtClean="0">
                    <a:cs typeface="B Nazanin" panose="00000400000000000000" pitchFamily="2" charset="-78"/>
                  </a:rPr>
                  <a:t>تابع نهایی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fa-IR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sz="4000" b="1" dirty="0" smtClean="0">
                    <a:cs typeface="B Nazanin" panose="00000400000000000000" pitchFamily="2" charset="-78"/>
                  </a:rPr>
                  <a:t> </a:t>
                </a:r>
                <a:r>
                  <a:rPr lang="fa-IR" sz="4000" b="1" dirty="0">
                    <a:cs typeface="B Nazanin" panose="00000400000000000000" pitchFamily="2" charset="-78"/>
                  </a:rPr>
                  <a:t>و تاثیر𝜆</a:t>
                </a:r>
                <a:endParaRPr lang="en-US" sz="4000" b="1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  <a:blipFill rotWithShape="0">
                <a:blip r:embed="rId2"/>
                <a:stretch>
                  <a:fillRect t="-15426" r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-94753" y="5895651"/>
            <a:ext cx="629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Wen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A discriminative feature learning approach for deep face recognition]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1287"/>
          <a:stretch/>
        </p:blipFill>
        <p:spPr>
          <a:xfrm>
            <a:off x="3855809" y="1119203"/>
            <a:ext cx="5797477" cy="4824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179"/>
          <a:stretch/>
        </p:blipFill>
        <p:spPr>
          <a:xfrm>
            <a:off x="775503" y="2046536"/>
            <a:ext cx="3080306" cy="2536604"/>
          </a:xfrm>
          <a:prstGeom prst="rect">
            <a:avLst/>
          </a:prstGeom>
        </p:spPr>
      </p:pic>
      <p:grpSp>
        <p:nvGrpSpPr>
          <p:cNvPr id="13" name="diagonals"/>
          <p:cNvGrpSpPr/>
          <p:nvPr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7813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خلاصه </a:t>
            </a:r>
            <a:r>
              <a:rPr lang="en-US" b="1" dirty="0" smtClean="0">
                <a:cs typeface="B Nazanin" panose="00000400000000000000" pitchFamily="2" charset="-78"/>
              </a:rPr>
              <a:t>center loss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8009" y="1417638"/>
            <a:ext cx="9240095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خلاصه: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ایجاد توده‌ی درون کلاسی و جدایی بین کلاس‌ها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کارایی خوب، همگرایی ساده</a:t>
            </a: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پیاده سازی‌ها: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ydwen</a:t>
            </a:r>
            <a:r>
              <a:rPr lang="en-US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/</a:t>
            </a:r>
            <a:r>
              <a:rPr lang="en-US" sz="2400" dirty="0" err="1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caffe</a:t>
            </a:r>
            <a:r>
              <a:rPr lang="en-US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-face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(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caffe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– 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کد رسمی منتشر شده توسط نویسنده مقاله</a:t>
            </a:r>
            <a:b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en-US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https://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github.com/ydwen/caffe-face</a:t>
            </a:r>
            <a:endParaRPr lang="en-US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davidsandberg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/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facenet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(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Tensorflow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/>
            </a:r>
            <a:b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3"/>
              </a:rPr>
              <a:t>https://github.com/davidsandberg/facenet</a:t>
            </a:r>
            <a:endParaRPr lang="en-US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043782"/>
              </p:ext>
            </p:extLst>
          </p:nvPr>
        </p:nvGraphicFramePr>
        <p:xfrm>
          <a:off x="2184291" y="5041008"/>
          <a:ext cx="6193974" cy="9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1242"/>
                <a:gridCol w="1248930"/>
                <a:gridCol w="2093802"/>
              </a:tblGrid>
              <a:tr h="35546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Megaface</a:t>
                      </a:r>
                      <a:endParaRPr lang="en-US" dirty="0"/>
                    </a:p>
                  </a:txBody>
                  <a:tcPr/>
                </a:tc>
              </a:tr>
              <a:tr h="6220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Center</a:t>
                      </a:r>
                      <a:r>
                        <a:rPr lang="en-US" baseline="0" dirty="0" smtClean="0"/>
                        <a:t> 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99.28%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65.234%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4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014007"/>
              </p:ext>
            </p:extLst>
          </p:nvPr>
        </p:nvGraphicFramePr>
        <p:xfrm>
          <a:off x="1107845" y="1279236"/>
          <a:ext cx="6193974" cy="160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1242"/>
                <a:gridCol w="1248930"/>
                <a:gridCol w="2093802"/>
              </a:tblGrid>
              <a:tr h="35546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Megaface</a:t>
                      </a:r>
                      <a:endParaRPr lang="en-US" dirty="0"/>
                    </a:p>
                  </a:txBody>
                  <a:tcPr/>
                </a:tc>
              </a:tr>
              <a:tr h="6220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Google’s </a:t>
                      </a:r>
                      <a:r>
                        <a:rPr lang="en-US" dirty="0" err="1" smtClean="0"/>
                        <a:t>Facenet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70.5</a:t>
                      </a:r>
                      <a:endParaRPr lang="en-US" dirty="0"/>
                    </a:p>
                  </a:txBody>
                  <a:tcPr/>
                </a:tc>
              </a:tr>
              <a:tr h="6220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Center</a:t>
                      </a:r>
                      <a:r>
                        <a:rPr lang="en-US" baseline="0" dirty="0" smtClean="0"/>
                        <a:t> 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99.28%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65.234%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مقایسه نتایج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454096" y="1794076"/>
            <a:ext cx="312517" cy="29010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80071" y="1507055"/>
            <a:ext cx="33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Font typeface="Wingdings" panose="05000000000000000000" pitchFamily="2" charset="2"/>
              <a:buChar char="q"/>
            </a:pPr>
            <a:r>
              <a:rPr lang="fa-IR" b="1" dirty="0" smtClean="0">
                <a:cs typeface="B Nazanin" panose="00000400000000000000" pitchFamily="2" charset="-78"/>
              </a:rPr>
              <a:t>بین </a:t>
            </a:r>
            <a:r>
              <a:rPr lang="en-US" b="1" dirty="0" smtClean="0">
                <a:cs typeface="B Nazanin" panose="00000400000000000000" pitchFamily="2" charset="-78"/>
              </a:rPr>
              <a:t>100M-200M</a:t>
            </a:r>
            <a:r>
              <a:rPr lang="fa-IR" b="1" dirty="0" smtClean="0">
                <a:cs typeface="B Nazanin" panose="00000400000000000000" pitchFamily="2" charset="-78"/>
              </a:rPr>
              <a:t> تصویر چهره </a:t>
            </a:r>
            <a:endParaRPr lang="en-US" b="1" dirty="0" smtClean="0">
              <a:cs typeface="B Nazanin" panose="00000400000000000000" pitchFamily="2" charset="-78"/>
            </a:endParaRPr>
          </a:p>
          <a:p>
            <a:pPr algn="justLow" rtl="1"/>
            <a:r>
              <a:rPr lang="fa-IR" b="1" dirty="0" smtClean="0">
                <a:cs typeface="B Nazanin" panose="00000400000000000000" pitchFamily="2" charset="-78"/>
              </a:rPr>
              <a:t>از 8 میلیون شخص متفاوت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1256" y="2454758"/>
            <a:ext cx="372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Font typeface="Wingdings" panose="05000000000000000000" pitchFamily="2" charset="2"/>
              <a:buChar char="q"/>
            </a:pPr>
            <a:r>
              <a:rPr lang="fa-IR" b="1" dirty="0" smtClean="0">
                <a:cs typeface="B Nazanin" panose="00000400000000000000" pitchFamily="2" charset="-78"/>
              </a:rPr>
              <a:t>0.7 میلیون تصویر چهره از </a:t>
            </a:r>
            <a:r>
              <a:rPr lang="en-US" b="1" dirty="0" smtClean="0">
                <a:cs typeface="B Nazanin" panose="00000400000000000000" pitchFamily="2" charset="-78"/>
              </a:rPr>
              <a:t>17,189</a:t>
            </a:r>
            <a:r>
              <a:rPr lang="fa-IR" b="1" dirty="0" smtClean="0">
                <a:cs typeface="B Nazanin" panose="00000400000000000000" pitchFamily="2" charset="-78"/>
              </a:rPr>
              <a:t> شخص مختلف</a:t>
            </a:r>
            <a:endParaRPr lang="en-US" b="1" dirty="0" smtClean="0"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q"/>
            </a:pPr>
            <a:r>
              <a:rPr lang="fa-IR" b="1" dirty="0" smtClean="0">
                <a:cs typeface="B Nazanin" panose="00000400000000000000" pitchFamily="2" charset="-78"/>
              </a:rPr>
              <a:t>برای چالش مگافیس تنها از </a:t>
            </a:r>
            <a:r>
              <a:rPr lang="en-US" b="1" dirty="0" smtClean="0">
                <a:cs typeface="B Nazanin" panose="00000400000000000000" pitchFamily="2" charset="-78"/>
              </a:rPr>
              <a:t>490</a:t>
            </a:r>
            <a:r>
              <a:rPr lang="fa-IR" b="1" dirty="0">
                <a:cs typeface="B Nazanin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هزار تصویر برای اموزش استفاده شده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450900" y="2454758"/>
            <a:ext cx="312517" cy="29010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45" y="3115440"/>
            <a:ext cx="6424724" cy="302784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5058137" y="5891514"/>
            <a:ext cx="740779" cy="182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58137" y="4321159"/>
            <a:ext cx="740779" cy="182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85863" y="4412318"/>
            <a:ext cx="740779" cy="1823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85862" y="5709196"/>
            <a:ext cx="740779" cy="182318"/>
          </a:xfrm>
          <a:prstGeom prst="ellipse">
            <a:avLst/>
          </a:prstGeom>
          <a:noFill/>
          <a:ln>
            <a:solidFill>
              <a:srgbClr val="2AA19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83312" y="3763366"/>
            <a:ext cx="740779" cy="182318"/>
          </a:xfrm>
          <a:prstGeom prst="ellipse">
            <a:avLst/>
          </a:prstGeom>
          <a:noFill/>
          <a:ln>
            <a:solidFill>
              <a:srgbClr val="2AA19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</a:t>
            </a:r>
            <a:r>
              <a:rPr lang="fa-IR" dirty="0">
                <a:cs typeface="B Titr" panose="00000700000000000000" pitchFamily="2" charset="-78"/>
              </a:rPr>
              <a:t>3</a:t>
            </a:r>
            <a:r>
              <a:rPr lang="fa-IR" dirty="0" smtClean="0">
                <a:cs typeface="B Titr" panose="00000700000000000000" pitchFamily="2" charset="-78"/>
              </a:rPr>
              <a:t>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 smtClean="0">
                <a:cs typeface="B Nazanin" panose="00000400000000000000" pitchFamily="2" charset="-78"/>
              </a:rPr>
              <a:t>مثال عملی</a:t>
            </a:r>
            <a:endParaRPr lang="en-US" sz="5398" b="1" dirty="0" smtClean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479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56"/>
          <a:stretch/>
        </p:blipFill>
        <p:spPr>
          <a:xfrm>
            <a:off x="821802" y="180843"/>
            <a:ext cx="10878450" cy="5664831"/>
          </a:xfrm>
          <a:prstGeom prst="rect">
            <a:avLst/>
          </a:prstGeom>
        </p:spPr>
      </p:pic>
      <p:grpSp>
        <p:nvGrpSpPr>
          <p:cNvPr id="5" name="diagonals"/>
          <p:cNvGrpSpPr/>
          <p:nvPr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732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03"/>
          <a:stretch/>
        </p:blipFill>
        <p:spPr>
          <a:xfrm>
            <a:off x="995423" y="666278"/>
            <a:ext cx="10394065" cy="4253052"/>
          </a:xfrm>
          <a:prstGeom prst="rect">
            <a:avLst/>
          </a:prstGeom>
        </p:spPr>
      </p:pic>
      <p:grpSp>
        <p:nvGrpSpPr>
          <p:cNvPr id="6" name="diagonals"/>
          <p:cNvGrpSpPr/>
          <p:nvPr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617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73" r="1683"/>
          <a:stretch/>
        </p:blipFill>
        <p:spPr>
          <a:xfrm>
            <a:off x="879676" y="838515"/>
            <a:ext cx="11073254" cy="32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کاربردها...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4980" y="1162761"/>
            <a:ext cx="9945426" cy="2003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در بانک </a:t>
            </a:r>
            <a:r>
              <a:rPr lang="en-US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ABC 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چین دیگر نیازی به کارت برای برداشت پول از حساب نیست و این عملیات فقط با اسکن چهره انجام می شود.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52" y="3042467"/>
            <a:ext cx="3417078" cy="23754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778027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www.isna.ir/news/96063118101</a:t>
            </a:r>
            <a:endParaRPr lang="fa-I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9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222070" y="5447215"/>
            <a:ext cx="3240315" cy="4407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b="1" dirty="0"/>
              <a:t>01_Intro2FaceRecognition.ipynb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fa-IR" b="1" dirty="0" smtClean="0">
                <a:cs typeface="B Nazanin" panose="00000400000000000000" pitchFamily="2" charset="-78"/>
              </a:rPr>
              <a:t>مقدمات شناسایی چهره</a:t>
            </a:r>
            <a:endParaRPr lang="en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232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4: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 smtClean="0">
                <a:cs typeface="B Nazanin" panose="00000400000000000000" pitchFamily="2" charset="-78"/>
              </a:rPr>
              <a:t>تشخیص و تراز کردن چهره</a:t>
            </a:r>
            <a:endParaRPr lang="en-US" sz="5398" b="1" dirty="0" smtClean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r>
              <a:rPr lang="en-US" sz="4799" b="1" dirty="0" smtClean="0">
                <a:latin typeface="Montserrat"/>
                <a:sym typeface="Montserrat"/>
              </a:rPr>
              <a:t>Face Detection &amp; alignment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381814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1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962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80477" y="0"/>
            <a:ext cx="44229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Face Detection</a:t>
            </a:r>
          </a:p>
          <a:p>
            <a:pPr algn="ctr"/>
            <a:r>
              <a:rPr lang="fa-I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B Nazanin" panose="00000400000000000000" pitchFamily="2" charset="-78"/>
              </a:rPr>
              <a:t>تشخیص چهره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293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مجموعه داده ها</a:t>
            </a:r>
            <a:r>
              <a:rPr lang="en-US" b="1" dirty="0" smtClean="0">
                <a:cs typeface="B Nazanin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 برای آموزش تشخیص چهره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0" y="1153533"/>
            <a:ext cx="10451940" cy="34648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04162" y="2870522"/>
            <a:ext cx="821803" cy="663603"/>
          </a:xfrm>
          <a:prstGeom prst="rect">
            <a:avLst/>
          </a:prstGeom>
          <a:solidFill>
            <a:srgbClr val="9A9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5342" y="4826675"/>
            <a:ext cx="2162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Wider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32k images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494k faces</a:t>
            </a:r>
          </a:p>
          <a:p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221838" y="4826675"/>
            <a:ext cx="43041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/>
              <a:t>Celeba</a:t>
            </a:r>
            <a:endParaRPr lang="en-US" sz="20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200k images, 10k persons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Landmarks, 40 binary attributes</a:t>
            </a:r>
          </a:p>
        </p:txBody>
      </p:sp>
    </p:spTree>
    <p:extLst>
      <p:ext uri="{BB962C8B-B14F-4D97-AF65-F5344CB8AC3E}">
        <p14:creationId xmlns:p14="http://schemas.microsoft.com/office/powerpoint/2010/main" val="89061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مجموعه داده ها</a:t>
            </a:r>
            <a:r>
              <a:rPr lang="en-US" b="1" dirty="0" smtClean="0">
                <a:cs typeface="B Nazanin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ی تشخیص چهره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0" y="1153533"/>
            <a:ext cx="10451940" cy="34648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04162" y="2870522"/>
            <a:ext cx="821803" cy="663603"/>
          </a:xfrm>
          <a:prstGeom prst="rect">
            <a:avLst/>
          </a:prstGeom>
          <a:solidFill>
            <a:srgbClr val="9A9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4858522"/>
            <a:ext cx="2162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Wider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32k images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494k faces</a:t>
            </a:r>
          </a:p>
          <a:p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207842" y="4858522"/>
            <a:ext cx="43041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/>
              <a:t>Celeba</a:t>
            </a:r>
            <a:endParaRPr lang="en-US" sz="20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200k images, 10k persons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Landmarks, 40 binary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11966" y="4858522"/>
            <a:ext cx="2362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FDDB</a:t>
            </a:r>
            <a:endParaRPr lang="en-US" sz="20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2845 images </a:t>
            </a:r>
            <a:endParaRPr lang="en-US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5171 </a:t>
            </a:r>
            <a:r>
              <a:rPr lang="en-US" sz="2000" dirty="0"/>
              <a:t>faces</a:t>
            </a:r>
          </a:p>
        </p:txBody>
      </p:sp>
    </p:spTree>
    <p:extLst>
      <p:ext uri="{BB962C8B-B14F-4D97-AF65-F5344CB8AC3E}">
        <p14:creationId xmlns:p14="http://schemas.microsoft.com/office/powerpoint/2010/main" val="24754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الگوریتم کلاسیک </a:t>
            </a:r>
            <a:r>
              <a:rPr lang="en-US" b="1" dirty="0">
                <a:cs typeface="B Nazanin" panose="00000400000000000000" pitchFamily="2" charset="-78"/>
              </a:rPr>
              <a:t>Viola-Jones</a:t>
            </a:r>
            <a:br>
              <a:rPr lang="en-US" b="1" dirty="0">
                <a:cs typeface="B Nazanin" panose="00000400000000000000" pitchFamily="2" charset="-78"/>
              </a:rPr>
            </a:b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29" y="1021345"/>
            <a:ext cx="9273794" cy="43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7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الگوریتم کلاسیک </a:t>
            </a:r>
            <a:r>
              <a:rPr lang="en-US" b="1" dirty="0" smtClean="0">
                <a:cs typeface="B Nazanin" panose="00000400000000000000" pitchFamily="2" charset="-78"/>
              </a:rPr>
              <a:t>Viola-Jones</a:t>
            </a:r>
            <a:r>
              <a:rPr lang="fa-IR" b="1" dirty="0" smtClean="0">
                <a:cs typeface="B Nazanin" panose="00000400000000000000" pitchFamily="2" charset="-78"/>
              </a:rPr>
              <a:t>: آموزش</a:t>
            </a:r>
            <a:r>
              <a:rPr lang="en-US" b="1" dirty="0">
                <a:cs typeface="B Nazanin" panose="00000400000000000000" pitchFamily="2" charset="-78"/>
              </a:rPr>
              <a:t/>
            </a:r>
            <a:br>
              <a:rPr lang="en-US" b="1" dirty="0">
                <a:cs typeface="B Nazanin" panose="00000400000000000000" pitchFamily="2" charset="-78"/>
              </a:rPr>
            </a:b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044"/>
          <a:stretch/>
        </p:blipFill>
        <p:spPr>
          <a:xfrm>
            <a:off x="1030388" y="1111411"/>
            <a:ext cx="8484002" cy="4606483"/>
          </a:xfrm>
          <a:prstGeom prst="rect">
            <a:avLst/>
          </a:prstGeom>
        </p:spPr>
      </p:pic>
      <p:pic>
        <p:nvPicPr>
          <p:cNvPr id="5" name="Picture 4" descr="image22.jpeg"/>
          <p:cNvPicPr/>
          <p:nvPr/>
        </p:nvPicPr>
        <p:blipFill rotWithShape="1">
          <a:blip r:embed="rId4" cstate="print"/>
          <a:srcRect l="11618" r="11581" b="20179"/>
          <a:stretch/>
        </p:blipFill>
        <p:spPr>
          <a:xfrm>
            <a:off x="1562582" y="1754420"/>
            <a:ext cx="1666755" cy="16601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6041" y="2500132"/>
            <a:ext cx="763929" cy="763929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الگوریتم کلاسیک </a:t>
            </a:r>
            <a:r>
              <a:rPr lang="en-US" b="1" dirty="0" smtClean="0">
                <a:cs typeface="B Nazanin" panose="00000400000000000000" pitchFamily="2" charset="-78"/>
              </a:rPr>
              <a:t>Viola-Jones</a:t>
            </a:r>
            <a:r>
              <a:rPr lang="fa-IR" b="1" dirty="0" smtClean="0">
                <a:cs typeface="B Nazanin" panose="00000400000000000000" pitchFamily="2" charset="-78"/>
              </a:rPr>
              <a:t>: </a:t>
            </a:r>
            <a:r>
              <a:rPr lang="en-US" b="1" dirty="0" smtClean="0">
                <a:cs typeface="B Nazanin" panose="00000400000000000000" pitchFamily="2" charset="-78"/>
              </a:rPr>
              <a:t>inference</a:t>
            </a:r>
            <a:r>
              <a:rPr lang="en-US" b="1" dirty="0">
                <a:cs typeface="B Nazanin" panose="00000400000000000000" pitchFamily="2" charset="-78"/>
              </a:rPr>
              <a:t/>
            </a:r>
            <a:br>
              <a:rPr lang="en-US" b="1" dirty="0">
                <a:cs typeface="B Nazanin" panose="00000400000000000000" pitchFamily="2" charset="-78"/>
              </a:rPr>
            </a:b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2100" y="1325041"/>
            <a:ext cx="10993715" cy="1366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بهینه سازی: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ویژگی‌ها با هم گروه‌هایی به نام </a:t>
            </a:r>
            <a:r>
              <a:rPr lang="en-US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stage</a:t>
            </a: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تشکیل دهند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اگر </a:t>
            </a:r>
            <a:r>
              <a:rPr lang="en-US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patch</a:t>
            </a: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انتخاب شده در هر </a:t>
            </a:r>
            <a:r>
              <a:rPr lang="en-US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stage</a:t>
            </a: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رَد شد الگوریتم غیر چهره برگردانده و خارج شود.</a:t>
            </a:r>
          </a:p>
        </p:txBody>
      </p:sp>
      <p:pic>
        <p:nvPicPr>
          <p:cNvPr id="9" name="Picture 8" descr="image22.jpeg"/>
          <p:cNvPicPr/>
          <p:nvPr/>
        </p:nvPicPr>
        <p:blipFill rotWithShape="1">
          <a:blip r:embed="rId3" cstate="print"/>
          <a:srcRect l="11618" r="11581" b="20179"/>
          <a:stretch/>
        </p:blipFill>
        <p:spPr>
          <a:xfrm>
            <a:off x="1169042" y="3545353"/>
            <a:ext cx="1666755" cy="16601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82501" y="4291065"/>
            <a:ext cx="763929" cy="763929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951544" y="3722613"/>
            <a:ext cx="2292362" cy="1831647"/>
            <a:chOff x="2951544" y="3722613"/>
            <a:chExt cx="2292362" cy="1831647"/>
          </a:xfrm>
        </p:grpSpPr>
        <p:pic>
          <p:nvPicPr>
            <p:cNvPr id="12" name="Picture 11" descr="image27.jpe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1301" y="3722613"/>
              <a:ext cx="1632605" cy="1307805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951544" y="4375409"/>
              <a:ext cx="544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025537" y="5184928"/>
              <a:ext cx="877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Stage 1</a:t>
              </a:r>
              <a:endParaRPr lang="en-US" b="1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13874" y="3046130"/>
            <a:ext cx="100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Stages</a:t>
            </a:r>
            <a:endParaRPr lang="en-US" sz="2400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7660098" y="3741972"/>
            <a:ext cx="2410288" cy="1879004"/>
            <a:chOff x="7660098" y="3741972"/>
            <a:chExt cx="2410288" cy="1879004"/>
          </a:xfrm>
        </p:grpSpPr>
        <p:pic>
          <p:nvPicPr>
            <p:cNvPr id="11" name="Picture 10" descr="image26.jpe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1442" y="3741972"/>
              <a:ext cx="1608944" cy="1288446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7724375" y="4375409"/>
              <a:ext cx="544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756667" y="5251644"/>
              <a:ext cx="912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Stage N</a:t>
              </a:r>
              <a:endParaRPr 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0098" y="3899905"/>
              <a:ext cx="49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yes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72686" y="3722613"/>
            <a:ext cx="2158632" cy="1852184"/>
            <a:chOff x="5372686" y="3722613"/>
            <a:chExt cx="2158632" cy="1852184"/>
          </a:xfrm>
        </p:grpSpPr>
        <p:pic>
          <p:nvPicPr>
            <p:cNvPr id="13" name="Picture 12" descr="image28.jpeg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5018" y="3722613"/>
              <a:ext cx="1476300" cy="1307805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5382228" y="4375409"/>
              <a:ext cx="544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91102" y="5205465"/>
              <a:ext cx="877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Stage 2</a:t>
              </a:r>
              <a:endParaRPr 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72686" y="3899905"/>
              <a:ext cx="49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yes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113931" y="4190743"/>
            <a:ext cx="1152062" cy="369332"/>
            <a:chOff x="10113931" y="4190743"/>
            <a:chExt cx="1152062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10657941" y="4190743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Face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10113931" y="4386195"/>
              <a:ext cx="544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5404293" y="6054088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اطلاعات بیشتر: </a:t>
            </a:r>
            <a:r>
              <a:rPr lang="fa-IR" dirty="0" smtClean="0">
                <a:cs typeface="B Nazanin" panose="00000400000000000000" pitchFamily="2" charset="-78"/>
                <a:hlinkClick r:id="rId7"/>
              </a:rPr>
              <a:t>جلسه 22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986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الگوریتم کلاسیک </a:t>
            </a:r>
            <a:r>
              <a:rPr lang="en-US" b="1" dirty="0" smtClean="0">
                <a:cs typeface="B Nazanin" panose="00000400000000000000" pitchFamily="2" charset="-78"/>
              </a:rPr>
              <a:t>Viola-Jones</a:t>
            </a:r>
            <a:r>
              <a:rPr lang="fa-IR" b="1" dirty="0" smtClean="0">
                <a:cs typeface="B Nazanin" panose="00000400000000000000" pitchFamily="2" charset="-78"/>
              </a:rPr>
              <a:t>: نتایج </a:t>
            </a:r>
            <a:r>
              <a:rPr lang="en-US" b="1" dirty="0" smtClean="0">
                <a:cs typeface="B Nazanin" panose="00000400000000000000" pitchFamily="2" charset="-78"/>
              </a:rPr>
              <a:t>wider</a:t>
            </a:r>
            <a:r>
              <a:rPr lang="en-US" b="1" dirty="0">
                <a:cs typeface="B Nazanin" panose="00000400000000000000" pitchFamily="2" charset="-78"/>
              </a:rPr>
              <a:t/>
            </a:r>
            <a:br>
              <a:rPr lang="en-US" b="1" dirty="0">
                <a:cs typeface="B Nazanin" panose="00000400000000000000" pitchFamily="2" charset="-78"/>
              </a:rPr>
            </a:b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77" y="1591547"/>
            <a:ext cx="10220446" cy="308064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469985" y="3379809"/>
            <a:ext cx="1088020" cy="1292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490977" y="3131868"/>
            <a:ext cx="1342664" cy="1254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407797" y="3379809"/>
            <a:ext cx="1342664" cy="1254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58500" y="5603960"/>
            <a:ext cx="8272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mmlab.ie.cuhk.edu.hk/projects/WIDERFace/WiderFace_Results.html</a:t>
            </a:r>
            <a:endParaRPr lang="fa-I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 نتایج </a:t>
            </a:r>
            <a:r>
              <a:rPr lang="en-US" b="1" dirty="0" smtClean="0">
                <a:cs typeface="B Nazanin" panose="00000400000000000000" pitchFamily="2" charset="-78"/>
              </a:rPr>
              <a:t>wider</a:t>
            </a:r>
            <a:r>
              <a:rPr lang="fa-IR" b="1" dirty="0" smtClean="0">
                <a:cs typeface="B Nazanin" panose="00000400000000000000" pitchFamily="2" charset="-78"/>
              </a:rPr>
              <a:t> برای سایر الگوریتم ها</a:t>
            </a:r>
            <a:r>
              <a:rPr lang="en-US" b="1" dirty="0">
                <a:cs typeface="B Nazanin" panose="00000400000000000000" pitchFamily="2" charset="-78"/>
              </a:rPr>
              <a:t/>
            </a:r>
            <a:br>
              <a:rPr lang="en-US" b="1" dirty="0">
                <a:cs typeface="B Nazanin" panose="00000400000000000000" pitchFamily="2" charset="-78"/>
              </a:rPr>
            </a:b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9" y="2004005"/>
            <a:ext cx="11208151" cy="23433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8500" y="5603960"/>
            <a:ext cx="8272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mmlab.ie.cuhk.edu.hk/projects/WIDERFace/WiderFace_Results.html</a:t>
            </a:r>
            <a:endParaRPr lang="fa-I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9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کاربردها...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4980" y="1162761"/>
            <a:ext cx="9945426" cy="306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حل مشکل مصرف بیش از حد دستمال توالت در چین با الگوریتم بازشناسی چهره</a:t>
            </a:r>
            <a:r>
              <a:rPr lang="fa-IR" sz="3599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!</a:t>
            </a:r>
          </a:p>
          <a:p>
            <a:pPr marL="38089" algn="justLow" rt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fa-IR" sz="20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در این روش در هر بار درخواست، چهره ی  فرد اسکن شده و سپس قطعه دستمالی به طول 60 سانتیمتر توسط دستگاه به وی داده میشود. دستگاه تصویر چهره فرد را برای 9 دقیقه ذخیره میکند و در طول این 9 دقیقه با استفاده از تطبیق چهره از ارائه مجدد دستمال به فرد خود داری میکند!!!</a:t>
            </a:r>
          </a:p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fa-IR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224" y="3564852"/>
            <a:ext cx="3431979" cy="2286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850993"/>
            <a:ext cx="880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www.cbc.ca/news/technology/china-facial-recognition-toilet-paper-1.4052888</a:t>
            </a:r>
            <a:endParaRPr lang="fa-IR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4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 نتایج </a:t>
            </a:r>
            <a:r>
              <a:rPr lang="en-US" b="1" dirty="0" smtClean="0">
                <a:cs typeface="B Nazanin" panose="00000400000000000000" pitchFamily="2" charset="-78"/>
              </a:rPr>
              <a:t>wider</a:t>
            </a:r>
            <a:r>
              <a:rPr lang="fa-IR" b="1" dirty="0" smtClean="0">
                <a:cs typeface="B Nazanin" panose="00000400000000000000" pitchFamily="2" charset="-78"/>
              </a:rPr>
              <a:t> برای سایر الگوریتم ها</a:t>
            </a:r>
            <a:r>
              <a:rPr lang="en-US" b="1" dirty="0">
                <a:cs typeface="B Nazanin" panose="00000400000000000000" pitchFamily="2" charset="-78"/>
              </a:rPr>
              <a:t/>
            </a:r>
            <a:br>
              <a:rPr lang="en-US" b="1" dirty="0">
                <a:cs typeface="B Nazanin" panose="00000400000000000000" pitchFamily="2" charset="-78"/>
              </a:rPr>
            </a:b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3" r="36393"/>
          <a:stretch/>
        </p:blipFill>
        <p:spPr>
          <a:xfrm>
            <a:off x="2129741" y="1197719"/>
            <a:ext cx="7338350" cy="482416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468091" y="3796496"/>
            <a:ext cx="451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643868" y="1736202"/>
            <a:ext cx="1539434" cy="787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2503990" y="1736202"/>
            <a:ext cx="2025569" cy="3009417"/>
          </a:xfrm>
          <a:custGeom>
            <a:avLst/>
            <a:gdLst>
              <a:gd name="connsiteX0" fmla="*/ 0 w 2025569"/>
              <a:gd name="connsiteY0" fmla="*/ 0 h 3009417"/>
              <a:gd name="connsiteX1" fmla="*/ 92597 w 2025569"/>
              <a:gd name="connsiteY1" fmla="*/ 34724 h 3009417"/>
              <a:gd name="connsiteX2" fmla="*/ 127321 w 2025569"/>
              <a:gd name="connsiteY2" fmla="*/ 46298 h 3009417"/>
              <a:gd name="connsiteX3" fmla="*/ 266218 w 2025569"/>
              <a:gd name="connsiteY3" fmla="*/ 92597 h 3009417"/>
              <a:gd name="connsiteX4" fmla="*/ 300942 w 2025569"/>
              <a:gd name="connsiteY4" fmla="*/ 115747 h 3009417"/>
              <a:gd name="connsiteX5" fmla="*/ 405114 w 2025569"/>
              <a:gd name="connsiteY5" fmla="*/ 138896 h 3009417"/>
              <a:gd name="connsiteX6" fmla="*/ 451412 w 2025569"/>
              <a:gd name="connsiteY6" fmla="*/ 150471 h 3009417"/>
              <a:gd name="connsiteX7" fmla="*/ 544010 w 2025569"/>
              <a:gd name="connsiteY7" fmla="*/ 162045 h 3009417"/>
              <a:gd name="connsiteX8" fmla="*/ 601883 w 2025569"/>
              <a:gd name="connsiteY8" fmla="*/ 173620 h 3009417"/>
              <a:gd name="connsiteX9" fmla="*/ 694481 w 2025569"/>
              <a:gd name="connsiteY9" fmla="*/ 162045 h 3009417"/>
              <a:gd name="connsiteX10" fmla="*/ 821802 w 2025569"/>
              <a:gd name="connsiteY10" fmla="*/ 185195 h 3009417"/>
              <a:gd name="connsiteX11" fmla="*/ 914400 w 2025569"/>
              <a:gd name="connsiteY11" fmla="*/ 243068 h 3009417"/>
              <a:gd name="connsiteX12" fmla="*/ 983848 w 2025569"/>
              <a:gd name="connsiteY12" fmla="*/ 266217 h 3009417"/>
              <a:gd name="connsiteX13" fmla="*/ 1006997 w 2025569"/>
              <a:gd name="connsiteY13" fmla="*/ 300941 h 3009417"/>
              <a:gd name="connsiteX14" fmla="*/ 1076445 w 2025569"/>
              <a:gd name="connsiteY14" fmla="*/ 416688 h 3009417"/>
              <a:gd name="connsiteX15" fmla="*/ 1111169 w 2025569"/>
              <a:gd name="connsiteY15" fmla="*/ 451412 h 3009417"/>
              <a:gd name="connsiteX16" fmla="*/ 1169043 w 2025569"/>
              <a:gd name="connsiteY16" fmla="*/ 544010 h 3009417"/>
              <a:gd name="connsiteX17" fmla="*/ 1180618 w 2025569"/>
              <a:gd name="connsiteY17" fmla="*/ 578734 h 3009417"/>
              <a:gd name="connsiteX18" fmla="*/ 1215342 w 2025569"/>
              <a:gd name="connsiteY18" fmla="*/ 625033 h 3009417"/>
              <a:gd name="connsiteX19" fmla="*/ 1261640 w 2025569"/>
              <a:gd name="connsiteY19" fmla="*/ 729205 h 3009417"/>
              <a:gd name="connsiteX20" fmla="*/ 1284790 w 2025569"/>
              <a:gd name="connsiteY20" fmla="*/ 752354 h 3009417"/>
              <a:gd name="connsiteX21" fmla="*/ 1319514 w 2025569"/>
              <a:gd name="connsiteY21" fmla="*/ 844952 h 3009417"/>
              <a:gd name="connsiteX22" fmla="*/ 1354238 w 2025569"/>
              <a:gd name="connsiteY22" fmla="*/ 914400 h 3009417"/>
              <a:gd name="connsiteX23" fmla="*/ 1365812 w 2025569"/>
              <a:gd name="connsiteY23" fmla="*/ 960698 h 3009417"/>
              <a:gd name="connsiteX24" fmla="*/ 1377387 w 2025569"/>
              <a:gd name="connsiteY24" fmla="*/ 995422 h 3009417"/>
              <a:gd name="connsiteX25" fmla="*/ 1388962 w 2025569"/>
              <a:gd name="connsiteY25" fmla="*/ 1041721 h 3009417"/>
              <a:gd name="connsiteX26" fmla="*/ 1400537 w 2025569"/>
              <a:gd name="connsiteY26" fmla="*/ 1076445 h 3009417"/>
              <a:gd name="connsiteX27" fmla="*/ 1412111 w 2025569"/>
              <a:gd name="connsiteY27" fmla="*/ 1122744 h 3009417"/>
              <a:gd name="connsiteX28" fmla="*/ 1423686 w 2025569"/>
              <a:gd name="connsiteY28" fmla="*/ 1157468 h 3009417"/>
              <a:gd name="connsiteX29" fmla="*/ 1458410 w 2025569"/>
              <a:gd name="connsiteY29" fmla="*/ 1296364 h 3009417"/>
              <a:gd name="connsiteX30" fmla="*/ 1504709 w 2025569"/>
              <a:gd name="connsiteY30" fmla="*/ 1377387 h 3009417"/>
              <a:gd name="connsiteX31" fmla="*/ 1551007 w 2025569"/>
              <a:gd name="connsiteY31" fmla="*/ 1458410 h 3009417"/>
              <a:gd name="connsiteX32" fmla="*/ 1597306 w 2025569"/>
              <a:gd name="connsiteY32" fmla="*/ 1539433 h 3009417"/>
              <a:gd name="connsiteX33" fmla="*/ 1608881 w 2025569"/>
              <a:gd name="connsiteY33" fmla="*/ 1597306 h 3009417"/>
              <a:gd name="connsiteX34" fmla="*/ 1678329 w 2025569"/>
              <a:gd name="connsiteY34" fmla="*/ 1713053 h 3009417"/>
              <a:gd name="connsiteX35" fmla="*/ 1701478 w 2025569"/>
              <a:gd name="connsiteY35" fmla="*/ 1817225 h 3009417"/>
              <a:gd name="connsiteX36" fmla="*/ 1724628 w 2025569"/>
              <a:gd name="connsiteY36" fmla="*/ 1886673 h 3009417"/>
              <a:gd name="connsiteX37" fmla="*/ 1747777 w 2025569"/>
              <a:gd name="connsiteY37" fmla="*/ 1956121 h 3009417"/>
              <a:gd name="connsiteX38" fmla="*/ 1759352 w 2025569"/>
              <a:gd name="connsiteY38" fmla="*/ 2060293 h 3009417"/>
              <a:gd name="connsiteX39" fmla="*/ 1770926 w 2025569"/>
              <a:gd name="connsiteY39" fmla="*/ 2118167 h 3009417"/>
              <a:gd name="connsiteX40" fmla="*/ 1782501 w 2025569"/>
              <a:gd name="connsiteY40" fmla="*/ 2233914 h 3009417"/>
              <a:gd name="connsiteX41" fmla="*/ 1828800 w 2025569"/>
              <a:gd name="connsiteY41" fmla="*/ 2349660 h 3009417"/>
              <a:gd name="connsiteX42" fmla="*/ 1875099 w 2025569"/>
              <a:gd name="connsiteY42" fmla="*/ 2465407 h 3009417"/>
              <a:gd name="connsiteX43" fmla="*/ 1886673 w 2025569"/>
              <a:gd name="connsiteY43" fmla="*/ 2523281 h 3009417"/>
              <a:gd name="connsiteX44" fmla="*/ 1909823 w 2025569"/>
              <a:gd name="connsiteY44" fmla="*/ 2558005 h 3009417"/>
              <a:gd name="connsiteX45" fmla="*/ 1921397 w 2025569"/>
              <a:gd name="connsiteY45" fmla="*/ 2627453 h 3009417"/>
              <a:gd name="connsiteX46" fmla="*/ 1944547 w 2025569"/>
              <a:gd name="connsiteY46" fmla="*/ 2696901 h 3009417"/>
              <a:gd name="connsiteX47" fmla="*/ 1979271 w 2025569"/>
              <a:gd name="connsiteY47" fmla="*/ 2812648 h 3009417"/>
              <a:gd name="connsiteX48" fmla="*/ 2002420 w 2025569"/>
              <a:gd name="connsiteY48" fmla="*/ 2893671 h 3009417"/>
              <a:gd name="connsiteX49" fmla="*/ 2025569 w 2025569"/>
              <a:gd name="connsiteY49" fmla="*/ 2963119 h 3009417"/>
              <a:gd name="connsiteX50" fmla="*/ 2025569 w 2025569"/>
              <a:gd name="connsiteY50" fmla="*/ 3009417 h 300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25569" h="3009417">
                <a:moveTo>
                  <a:pt x="0" y="0"/>
                </a:moveTo>
                <a:lnTo>
                  <a:pt x="92597" y="34724"/>
                </a:lnTo>
                <a:cubicBezTo>
                  <a:pt x="104063" y="38893"/>
                  <a:pt x="115993" y="41767"/>
                  <a:pt x="127321" y="46298"/>
                </a:cubicBezTo>
                <a:cubicBezTo>
                  <a:pt x="240588" y="91604"/>
                  <a:pt x="170050" y="73363"/>
                  <a:pt x="266218" y="92597"/>
                </a:cubicBezTo>
                <a:cubicBezTo>
                  <a:pt x="277793" y="100314"/>
                  <a:pt x="288156" y="110267"/>
                  <a:pt x="300942" y="115747"/>
                </a:cubicBezTo>
                <a:cubicBezTo>
                  <a:pt x="316137" y="122259"/>
                  <a:pt x="393711" y="136362"/>
                  <a:pt x="405114" y="138896"/>
                </a:cubicBezTo>
                <a:cubicBezTo>
                  <a:pt x="420643" y="142347"/>
                  <a:pt x="435721" y="147856"/>
                  <a:pt x="451412" y="150471"/>
                </a:cubicBezTo>
                <a:cubicBezTo>
                  <a:pt x="482095" y="155585"/>
                  <a:pt x="513266" y="157315"/>
                  <a:pt x="544010" y="162045"/>
                </a:cubicBezTo>
                <a:cubicBezTo>
                  <a:pt x="563454" y="165036"/>
                  <a:pt x="582592" y="169762"/>
                  <a:pt x="601883" y="173620"/>
                </a:cubicBezTo>
                <a:cubicBezTo>
                  <a:pt x="632749" y="169762"/>
                  <a:pt x="663375" y="162045"/>
                  <a:pt x="694481" y="162045"/>
                </a:cubicBezTo>
                <a:cubicBezTo>
                  <a:pt x="735955" y="162045"/>
                  <a:pt x="781279" y="175064"/>
                  <a:pt x="821802" y="185195"/>
                </a:cubicBezTo>
                <a:cubicBezTo>
                  <a:pt x="861604" y="215046"/>
                  <a:pt x="869004" y="224910"/>
                  <a:pt x="914400" y="243068"/>
                </a:cubicBezTo>
                <a:cubicBezTo>
                  <a:pt x="937056" y="252130"/>
                  <a:pt x="983848" y="266217"/>
                  <a:pt x="983848" y="266217"/>
                </a:cubicBezTo>
                <a:cubicBezTo>
                  <a:pt x="991564" y="277792"/>
                  <a:pt x="999706" y="289094"/>
                  <a:pt x="1006997" y="300941"/>
                </a:cubicBezTo>
                <a:cubicBezTo>
                  <a:pt x="1030578" y="339261"/>
                  <a:pt x="1044629" y="384872"/>
                  <a:pt x="1076445" y="416688"/>
                </a:cubicBezTo>
                <a:lnTo>
                  <a:pt x="1111169" y="451412"/>
                </a:lnTo>
                <a:cubicBezTo>
                  <a:pt x="1171761" y="602889"/>
                  <a:pt x="1094919" y="432825"/>
                  <a:pt x="1169043" y="544010"/>
                </a:cubicBezTo>
                <a:cubicBezTo>
                  <a:pt x="1175811" y="554162"/>
                  <a:pt x="1174565" y="568141"/>
                  <a:pt x="1180618" y="578734"/>
                </a:cubicBezTo>
                <a:cubicBezTo>
                  <a:pt x="1190189" y="595483"/>
                  <a:pt x="1203767" y="609600"/>
                  <a:pt x="1215342" y="625033"/>
                </a:cubicBezTo>
                <a:cubicBezTo>
                  <a:pt x="1233696" y="680096"/>
                  <a:pt x="1230197" y="689902"/>
                  <a:pt x="1261640" y="729205"/>
                </a:cubicBezTo>
                <a:cubicBezTo>
                  <a:pt x="1268457" y="737726"/>
                  <a:pt x="1277073" y="744638"/>
                  <a:pt x="1284790" y="752354"/>
                </a:cubicBezTo>
                <a:cubicBezTo>
                  <a:pt x="1294809" y="782412"/>
                  <a:pt x="1305670" y="817264"/>
                  <a:pt x="1319514" y="844952"/>
                </a:cubicBezTo>
                <a:cubicBezTo>
                  <a:pt x="1353330" y="912584"/>
                  <a:pt x="1334844" y="846520"/>
                  <a:pt x="1354238" y="914400"/>
                </a:cubicBezTo>
                <a:cubicBezTo>
                  <a:pt x="1358608" y="929696"/>
                  <a:pt x="1361442" y="945402"/>
                  <a:pt x="1365812" y="960698"/>
                </a:cubicBezTo>
                <a:cubicBezTo>
                  <a:pt x="1369164" y="972429"/>
                  <a:pt x="1374035" y="983691"/>
                  <a:pt x="1377387" y="995422"/>
                </a:cubicBezTo>
                <a:cubicBezTo>
                  <a:pt x="1381757" y="1010718"/>
                  <a:pt x="1384592" y="1026425"/>
                  <a:pt x="1388962" y="1041721"/>
                </a:cubicBezTo>
                <a:cubicBezTo>
                  <a:pt x="1392314" y="1053452"/>
                  <a:pt x="1397185" y="1064714"/>
                  <a:pt x="1400537" y="1076445"/>
                </a:cubicBezTo>
                <a:cubicBezTo>
                  <a:pt x="1404907" y="1091741"/>
                  <a:pt x="1407741" y="1107448"/>
                  <a:pt x="1412111" y="1122744"/>
                </a:cubicBezTo>
                <a:cubicBezTo>
                  <a:pt x="1415463" y="1134475"/>
                  <a:pt x="1420542" y="1145679"/>
                  <a:pt x="1423686" y="1157468"/>
                </a:cubicBezTo>
                <a:cubicBezTo>
                  <a:pt x="1435983" y="1203580"/>
                  <a:pt x="1431938" y="1256655"/>
                  <a:pt x="1458410" y="1296364"/>
                </a:cubicBezTo>
                <a:cubicBezTo>
                  <a:pt x="1491130" y="1345445"/>
                  <a:pt x="1475338" y="1318646"/>
                  <a:pt x="1504709" y="1377387"/>
                </a:cubicBezTo>
                <a:cubicBezTo>
                  <a:pt x="1531420" y="1484240"/>
                  <a:pt x="1493543" y="1366469"/>
                  <a:pt x="1551007" y="1458410"/>
                </a:cubicBezTo>
                <a:cubicBezTo>
                  <a:pt x="1619016" y="1567223"/>
                  <a:pt x="1538033" y="1480157"/>
                  <a:pt x="1597306" y="1539433"/>
                </a:cubicBezTo>
                <a:cubicBezTo>
                  <a:pt x="1601164" y="1558724"/>
                  <a:pt x="1600740" y="1579396"/>
                  <a:pt x="1608881" y="1597306"/>
                </a:cubicBezTo>
                <a:cubicBezTo>
                  <a:pt x="1666572" y="1724225"/>
                  <a:pt x="1641608" y="1615131"/>
                  <a:pt x="1678329" y="1713053"/>
                </a:cubicBezTo>
                <a:cubicBezTo>
                  <a:pt x="1688727" y="1740781"/>
                  <a:pt x="1694141" y="1790321"/>
                  <a:pt x="1701478" y="1817225"/>
                </a:cubicBezTo>
                <a:cubicBezTo>
                  <a:pt x="1707899" y="1840767"/>
                  <a:pt x="1716911" y="1863524"/>
                  <a:pt x="1724628" y="1886673"/>
                </a:cubicBezTo>
                <a:lnTo>
                  <a:pt x="1747777" y="1956121"/>
                </a:lnTo>
                <a:cubicBezTo>
                  <a:pt x="1751635" y="1990845"/>
                  <a:pt x="1754411" y="2025706"/>
                  <a:pt x="1759352" y="2060293"/>
                </a:cubicBezTo>
                <a:cubicBezTo>
                  <a:pt x="1762134" y="2079769"/>
                  <a:pt x="1768326" y="2098666"/>
                  <a:pt x="1770926" y="2118167"/>
                </a:cubicBezTo>
                <a:cubicBezTo>
                  <a:pt x="1776051" y="2156602"/>
                  <a:pt x="1775355" y="2195803"/>
                  <a:pt x="1782501" y="2233914"/>
                </a:cubicBezTo>
                <a:cubicBezTo>
                  <a:pt x="1796052" y="2306185"/>
                  <a:pt x="1805382" y="2291115"/>
                  <a:pt x="1828800" y="2349660"/>
                </a:cubicBezTo>
                <a:cubicBezTo>
                  <a:pt x="1886012" y="2492688"/>
                  <a:pt x="1820808" y="2356830"/>
                  <a:pt x="1875099" y="2465407"/>
                </a:cubicBezTo>
                <a:cubicBezTo>
                  <a:pt x="1878957" y="2484698"/>
                  <a:pt x="1879765" y="2504860"/>
                  <a:pt x="1886673" y="2523281"/>
                </a:cubicBezTo>
                <a:cubicBezTo>
                  <a:pt x="1891557" y="2536306"/>
                  <a:pt x="1905424" y="2544808"/>
                  <a:pt x="1909823" y="2558005"/>
                </a:cubicBezTo>
                <a:cubicBezTo>
                  <a:pt x="1917244" y="2580269"/>
                  <a:pt x="1915705" y="2604685"/>
                  <a:pt x="1921397" y="2627453"/>
                </a:cubicBezTo>
                <a:cubicBezTo>
                  <a:pt x="1927315" y="2651126"/>
                  <a:pt x="1938629" y="2673228"/>
                  <a:pt x="1944547" y="2696901"/>
                </a:cubicBezTo>
                <a:cubicBezTo>
                  <a:pt x="1962040" y="2766879"/>
                  <a:pt x="1951088" y="2728099"/>
                  <a:pt x="1979271" y="2812648"/>
                </a:cubicBezTo>
                <a:cubicBezTo>
                  <a:pt x="2018157" y="2929306"/>
                  <a:pt x="1958834" y="2748383"/>
                  <a:pt x="2002420" y="2893671"/>
                </a:cubicBezTo>
                <a:cubicBezTo>
                  <a:pt x="2009432" y="2917043"/>
                  <a:pt x="2025569" y="2938717"/>
                  <a:pt x="2025569" y="2963119"/>
                </a:cubicBezTo>
                <a:lnTo>
                  <a:pt x="2025569" y="3009417"/>
                </a:ln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812304"/>
            <a:ext cx="8272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mmlab.ie.cuhk.edu.hk/projects/WIDERFace/WiderFace_Results.html</a:t>
            </a:r>
            <a:endParaRPr lang="fa-I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77952" y="1628867"/>
            <a:ext cx="8465643" cy="34408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MTCNN</a:t>
            </a:r>
            <a:r>
              <a:rPr lang="fa-IR" b="1" dirty="0" smtClean="0">
                <a:cs typeface="B Nazanin" panose="00000400000000000000" pitchFamily="2" charset="-78"/>
              </a:rPr>
              <a:t>: از سه شبکه آبشاری تشکیل شده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8453" y="5895651"/>
            <a:ext cx="789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Zhang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Joint Face Detection and Alignment using Multi-task Cascaded Convolutional Networks]</a:t>
            </a:r>
          </a:p>
        </p:txBody>
      </p:sp>
    </p:spTree>
    <p:extLst>
      <p:ext uri="{BB962C8B-B14F-4D97-AF65-F5344CB8AC3E}">
        <p14:creationId xmlns:p14="http://schemas.microsoft.com/office/powerpoint/2010/main" val="38674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r="52503" b="47431"/>
          <a:stretch/>
        </p:blipFill>
        <p:spPr>
          <a:xfrm>
            <a:off x="4073285" y="2910328"/>
            <a:ext cx="5360082" cy="241121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MTCNN</a:t>
            </a:r>
            <a:r>
              <a:rPr lang="fa-IR" b="1" dirty="0" smtClean="0">
                <a:cs typeface="B Nazanin" panose="00000400000000000000" pitchFamily="2" charset="-78"/>
              </a:rPr>
              <a:t>: از سه شبکه آبشاری تشکیل شده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8453" y="5895651"/>
            <a:ext cx="789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Zhang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Joint Face Detection and Alignment using Multi-task Cascaded Convolutional Networks]</a:t>
            </a:r>
          </a:p>
        </p:txBody>
      </p:sp>
      <p:sp>
        <p:nvSpPr>
          <p:cNvPr id="7" name="Rectangle 6"/>
          <p:cNvSpPr/>
          <p:nvPr/>
        </p:nvSpPr>
        <p:spPr>
          <a:xfrm>
            <a:off x="1354238" y="1105121"/>
            <a:ext cx="10484569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89" lvl="1" indent="-571500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شبکه اول، شبکه پیشنهاددهنده  یا </a:t>
            </a:r>
            <a:r>
              <a:rPr lang="en-US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P-Net</a:t>
            </a: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952489" lvl="2" algn="justLow" rt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بسیار </a:t>
            </a:r>
            <a:r>
              <a:rPr lang="fa-IR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سبک برای پیدا کردن تمامی نواحی مشکوک به وجود چهره. این شبکه با سرعت خیلی بالا و دقت خیلی پایین عمل میکند و تمامی نواحی مروبط به چهره را برای ما پیدا می‌کند. این شبکه نرخ مثبت کاذب  خیلی بالایی دارد.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5" t="3239" r="44342" b="9169"/>
          <a:stretch/>
        </p:blipFill>
        <p:spPr>
          <a:xfrm>
            <a:off x="1608881" y="3318172"/>
            <a:ext cx="1735199" cy="20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7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48728" r="2554" b="47431"/>
          <a:stretch/>
        </p:blipFill>
        <p:spPr>
          <a:xfrm>
            <a:off x="4352079" y="2910328"/>
            <a:ext cx="5497975" cy="241121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MTCNN</a:t>
            </a:r>
            <a:r>
              <a:rPr lang="fa-IR" b="1" dirty="0" smtClean="0">
                <a:cs typeface="B Nazanin" panose="00000400000000000000" pitchFamily="2" charset="-78"/>
              </a:rPr>
              <a:t>: از سه شبکه آبشاری تشکیل شده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8453" y="5895651"/>
            <a:ext cx="789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Zhang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Joint Face Detection and Alignment using Multi-task Cascaded Convolutional Networks]</a:t>
            </a:r>
          </a:p>
        </p:txBody>
      </p:sp>
      <p:sp>
        <p:nvSpPr>
          <p:cNvPr id="7" name="Rectangle 6"/>
          <p:cNvSpPr/>
          <p:nvPr/>
        </p:nvSpPr>
        <p:spPr>
          <a:xfrm>
            <a:off x="1354238" y="1105121"/>
            <a:ext cx="10484569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89" lvl="1" indent="-571500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شبکه دوم، شبکه محدود‌کننده  </a:t>
            </a:r>
            <a:r>
              <a:rPr lang="en-US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R-Net</a:t>
            </a: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952489" lvl="2" algn="justLow" rt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en-US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fa-IR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شبکه از تصاویر حاصل از خروجی شبکه اول ورودی 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می‌گیرد</a:t>
            </a:r>
            <a:r>
              <a:rPr lang="fa-IR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؛ این شبکه تعداد پارامترهای بیشتری دارد و نواحی اشتباه پیداشده را حذف 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می‌کند</a:t>
            </a:r>
            <a:r>
              <a:rPr lang="fa-IR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.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2" t="3239" r="23029" b="9169"/>
          <a:stretch/>
        </p:blipFill>
        <p:spPr>
          <a:xfrm>
            <a:off x="2037143" y="3318172"/>
            <a:ext cx="1701479" cy="20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292" t="53296" r="12979" b="3462"/>
          <a:stretch/>
        </p:blipFill>
        <p:spPr>
          <a:xfrm>
            <a:off x="2777924" y="3912243"/>
            <a:ext cx="7095281" cy="164665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MTCNN</a:t>
            </a:r>
            <a:r>
              <a:rPr lang="fa-IR" b="1" dirty="0" smtClean="0">
                <a:cs typeface="B Nazanin" panose="00000400000000000000" pitchFamily="2" charset="-78"/>
              </a:rPr>
              <a:t>: از سه شبکه آبشاری تشکیل شده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8453" y="5895651"/>
            <a:ext cx="789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Zhang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Joint Face Detection and Alignment using Multi-task Cascaded Convolutional Networks]</a:t>
            </a:r>
          </a:p>
        </p:txBody>
      </p:sp>
      <p:sp>
        <p:nvSpPr>
          <p:cNvPr id="7" name="Rectangle 6"/>
          <p:cNvSpPr/>
          <p:nvPr/>
        </p:nvSpPr>
        <p:spPr>
          <a:xfrm>
            <a:off x="1354238" y="1105121"/>
            <a:ext cx="10484569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89" lvl="1" indent="-571500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شبکه سوم، شبکه خروجی  یا </a:t>
            </a:r>
            <a:r>
              <a:rPr lang="en-US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O-Net</a:t>
            </a: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95289" lvl="1" algn="justLow" rt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fa-IR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از لحاظ تعداد پارامتر و تعداد لایه این شبکه از دو شبکه قبلی پیچیده تر و کند تر است. کاری شبیه به شبکه دوم بر روی نواحی باقی‌مانده انجام میدهد و دقت شبکه را بالا می‌برد و به قطعیت وجود یا عدم وجود چهره در نواحی باقیمانده که توسط دو شبکه قبل تشخیص داده شده را مشخص می‌کند، هر سه شبکه همزمان به  پیدا کردن </a:t>
            </a:r>
            <a:r>
              <a:rPr lang="en-US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landmark‌</a:t>
            </a:r>
            <a:r>
              <a:rPr lang="fa-IR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های چهره نظیر 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چشم‌ها </a:t>
            </a:r>
            <a:r>
              <a:rPr lang="fa-IR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 بینی و 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alignment </a:t>
            </a:r>
            <a:r>
              <a:rPr lang="fa-IR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نقاط هم میپردازند که در نهایت شبکه آخر دقت رگرسیون بالایی برای این نقاط نیز دارد.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39" t="3239" r="1562" b="9169"/>
          <a:stretch/>
        </p:blipFill>
        <p:spPr>
          <a:xfrm>
            <a:off x="1064871" y="3912243"/>
            <a:ext cx="1713053" cy="20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2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کار فرعی</a:t>
            </a:r>
            <a:r>
              <a:rPr lang="en-US" b="1" dirty="0" smtClean="0">
                <a:cs typeface="B Nazanin" panose="00000400000000000000" pitchFamily="2" charset="-78"/>
              </a:rPr>
              <a:t> MTCNN</a:t>
            </a:r>
            <a:r>
              <a:rPr lang="fa-IR" b="1" dirty="0" smtClean="0">
                <a:cs typeface="B Nazanin" panose="00000400000000000000" pitchFamily="2" charset="-78"/>
              </a:rPr>
              <a:t>:</a:t>
            </a:r>
            <a:r>
              <a:rPr lang="en-US" b="1" dirty="0" smtClean="0">
                <a:cs typeface="B Nazanin" panose="00000400000000000000" pitchFamily="2" charset="-78"/>
              </a:rPr>
              <a:t>landmark</a:t>
            </a:r>
            <a:r>
              <a:rPr lang="fa-IR" b="1" dirty="0" smtClean="0">
                <a:cs typeface="B Nazanin" panose="00000400000000000000" pitchFamily="2" charset="-78"/>
              </a:rPr>
              <a:t> های چهره!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image13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0161" y="3410669"/>
            <a:ext cx="2368239" cy="2353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94" y="1566118"/>
            <a:ext cx="10563206" cy="16781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48453" y="5895651"/>
            <a:ext cx="789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Zhang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2016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, Joint Face Detection and Alignment using Multi-task Cascaded Convolutional Networks]</a:t>
            </a:r>
          </a:p>
        </p:txBody>
      </p:sp>
    </p:spTree>
    <p:extLst>
      <p:ext uri="{BB962C8B-B14F-4D97-AF65-F5344CB8AC3E}">
        <p14:creationId xmlns:p14="http://schemas.microsoft.com/office/powerpoint/2010/main" val="233478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خلاصه </a:t>
            </a:r>
            <a:r>
              <a:rPr lang="en-US" b="1" dirty="0" smtClean="0">
                <a:cs typeface="B Nazanin" panose="00000400000000000000" pitchFamily="2" charset="-78"/>
              </a:rPr>
              <a:t>MTCNN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3896" y="1145495"/>
            <a:ext cx="10758504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خلاصه: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روش تشخیص چهره (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Face Detection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 مبتنی بر یادگیری عمیق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از سه شبکه عمیق متوالی تشکیل شده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وجود یا عدم وجود چهره به همراه 5 نقطه از چهره را برمی‌گرداند.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روش کند است.</a:t>
            </a: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پیاده سازی‌ها: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MTCNN_face_detection_alignment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(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caffe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– 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کد رسمی مقاله</a:t>
            </a:r>
            <a:b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en-US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https://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github.com/kpzhang93/MTCNN_face_detection_alignment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davidsandberg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/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facenet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(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Tensorflow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/>
            </a:r>
            <a:b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en-US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3"/>
              </a:rPr>
              <a:t>https://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3"/>
              </a:rPr>
              <a:t>github.com/davidsandberg/facenet/tree/master/src/align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9851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99027" y="5447215"/>
            <a:ext cx="4105501" cy="44071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dirty="0"/>
              <a:t>02_FaceDetection&amp;Alignment-MTCNN.ipynb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fa-IR" b="1" dirty="0" smtClean="0">
                <a:cs typeface="B Nazanin" panose="00000400000000000000" pitchFamily="2" charset="-78"/>
              </a:rPr>
              <a:t>تشخیص چهره</a:t>
            </a:r>
            <a:endParaRPr lang="en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48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5: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 smtClean="0">
                <a:cs typeface="B Nazanin" panose="00000400000000000000" pitchFamily="2" charset="-78"/>
              </a:rPr>
              <a:t>بهبود کارایی</a:t>
            </a:r>
            <a:endParaRPr lang="en-US" sz="5398" b="1" dirty="0" smtClean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506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ترفند: افزونگی داده </a:t>
            </a:r>
            <a:r>
              <a:rPr lang="en-US" b="1" dirty="0" smtClean="0">
                <a:cs typeface="B Nazanin" panose="00000400000000000000" pitchFamily="2" charset="-78"/>
              </a:rPr>
              <a:t>augmentation</a:t>
            </a:r>
            <a:r>
              <a:rPr lang="fa-IR" b="1" dirty="0" smtClean="0">
                <a:cs typeface="B Nazanin" panose="00000400000000000000" pitchFamily="2" charset="-78"/>
              </a:rPr>
              <a:t> – روش 1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05" t="4597"/>
          <a:stretch/>
        </p:blipFill>
        <p:spPr>
          <a:xfrm>
            <a:off x="2637910" y="1192196"/>
            <a:ext cx="7772704" cy="3969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-597" r="7580" b="640"/>
          <a:stretch/>
        </p:blipFill>
        <p:spPr>
          <a:xfrm>
            <a:off x="1390266" y="1220873"/>
            <a:ext cx="1125732" cy="1493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-597" r="7580" b="640"/>
          <a:stretch/>
        </p:blipFill>
        <p:spPr>
          <a:xfrm flipH="1">
            <a:off x="1390266" y="3420062"/>
            <a:ext cx="1125732" cy="14931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82787" y="4895528"/>
            <a:ext cx="535454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fa-IR" sz="20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افزونگی داده در زمان تست (</a:t>
            </a:r>
            <a:r>
              <a:rPr lang="en-US" sz="2000" b="1" dirty="0">
                <a:latin typeface="Arial" panose="020B0604020202020204" pitchFamily="34" charset="0"/>
                <a:cs typeface="B Nazanin" panose="00000400000000000000" pitchFamily="2" charset="-78"/>
              </a:rPr>
              <a:t>Test time </a:t>
            </a:r>
            <a:r>
              <a:rPr lang="en-US" sz="20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augment</a:t>
            </a:r>
            <a:r>
              <a:rPr lang="fa-IR" sz="20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):</a:t>
            </a:r>
            <a:endParaRPr lang="en-US" sz="2000" b="1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Flip</a:t>
            </a:r>
            <a:r>
              <a:rPr lang="fa-IR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 کردن تصویر</a:t>
            </a: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محاسبه دو </a:t>
            </a:r>
            <a:r>
              <a:rPr lang="en-US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embedding</a:t>
            </a: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میانگین گیری</a:t>
            </a:r>
            <a:endParaRPr lang="en-US" sz="2000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30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کاربردها...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4980" y="1162761"/>
            <a:ext cx="9945426" cy="1366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در انگلیس اولین مجرم را  با سیستم شناسایی چهره با تشخیص دوربین نصب شده روی ون دستگیر کردند.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63"/>
          <a:stretch/>
        </p:blipFill>
        <p:spPr>
          <a:xfrm>
            <a:off x="4457700" y="2745740"/>
            <a:ext cx="3849721" cy="30773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849875"/>
            <a:ext cx="88011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https://arstechnica.com/tech-policy/2017/06/police-automatic-face-recognition</a:t>
            </a:r>
            <a:r>
              <a:rPr lang="en-US" sz="1200" dirty="0" smtClean="0">
                <a:hlinkClick r:id="rId3"/>
              </a:rPr>
              <a:t>/</a:t>
            </a:r>
            <a:endParaRPr lang="fa-IR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29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ترفند: افزونگی داده </a:t>
            </a:r>
            <a:r>
              <a:rPr lang="en-US" b="1" dirty="0" smtClean="0">
                <a:cs typeface="B Nazanin" panose="00000400000000000000" pitchFamily="2" charset="-78"/>
              </a:rPr>
              <a:t>augmentation</a:t>
            </a:r>
            <a:r>
              <a:rPr lang="fa-IR" b="1" dirty="0" smtClean="0">
                <a:cs typeface="B Nazanin" panose="00000400000000000000" pitchFamily="2" charset="-78"/>
              </a:rPr>
              <a:t> – روش 2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55" y="1192196"/>
            <a:ext cx="7716014" cy="3969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-597" r="7580" b="640"/>
          <a:stretch/>
        </p:blipFill>
        <p:spPr>
          <a:xfrm>
            <a:off x="1390266" y="1220873"/>
            <a:ext cx="1125732" cy="1493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-597" r="7580" b="640"/>
          <a:stretch/>
        </p:blipFill>
        <p:spPr>
          <a:xfrm flipH="1">
            <a:off x="1390266" y="3420062"/>
            <a:ext cx="1125732" cy="14931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82787" y="4895528"/>
            <a:ext cx="535454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fa-IR" sz="20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افزونگی داده در زمان تست (</a:t>
            </a:r>
            <a:r>
              <a:rPr lang="en-US" sz="2000" b="1" dirty="0">
                <a:latin typeface="Arial" panose="020B0604020202020204" pitchFamily="34" charset="0"/>
                <a:cs typeface="B Nazanin" panose="00000400000000000000" pitchFamily="2" charset="-78"/>
              </a:rPr>
              <a:t>Test time </a:t>
            </a:r>
            <a:r>
              <a:rPr lang="en-US" sz="20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augment</a:t>
            </a:r>
            <a:r>
              <a:rPr lang="fa-IR" sz="20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):</a:t>
            </a:r>
            <a:endParaRPr lang="en-US" sz="2000" b="1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Flip</a:t>
            </a:r>
            <a:r>
              <a:rPr lang="fa-IR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 کردن تصویر</a:t>
            </a: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محاسبه دو </a:t>
            </a:r>
            <a:r>
              <a:rPr lang="en-US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embedding</a:t>
            </a: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latin typeface="Arial" panose="020B0604020202020204" pitchFamily="34" charset="0"/>
                <a:cs typeface="B Nazanin" panose="00000400000000000000" pitchFamily="2" charset="-78"/>
              </a:rPr>
              <a:t>چسباندن</a:t>
            </a:r>
            <a:endParaRPr lang="en-US" sz="2000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025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118333" y="3026303"/>
            <a:ext cx="2629796" cy="2629796"/>
            <a:chOff x="1545772" y="870856"/>
            <a:chExt cx="3167743" cy="31677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772" y="870856"/>
              <a:ext cx="3167743" cy="316774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1" name="Group 10"/>
            <p:cNvGrpSpPr/>
            <p:nvPr/>
          </p:nvGrpSpPr>
          <p:grpSpPr>
            <a:xfrm>
              <a:off x="2558141" y="2204355"/>
              <a:ext cx="1137558" cy="1404257"/>
              <a:chOff x="2558141" y="2204355"/>
              <a:chExt cx="1137558" cy="1404257"/>
            </a:xfrm>
          </p:grpSpPr>
          <p:sp>
            <p:nvSpPr>
              <p:cNvPr id="5" name="Multiply 4"/>
              <p:cNvSpPr/>
              <p:nvPr/>
            </p:nvSpPr>
            <p:spPr>
              <a:xfrm>
                <a:off x="2558141" y="2204355"/>
                <a:ext cx="119743" cy="250372"/>
              </a:xfrm>
              <a:prstGeom prst="mathMultiply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Multiply 5"/>
              <p:cNvSpPr/>
              <p:nvPr/>
            </p:nvSpPr>
            <p:spPr>
              <a:xfrm>
                <a:off x="3575956" y="2204355"/>
                <a:ext cx="119743" cy="250372"/>
              </a:xfrm>
              <a:prstGeom prst="mathMultiply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Multiply 6"/>
              <p:cNvSpPr/>
              <p:nvPr/>
            </p:nvSpPr>
            <p:spPr>
              <a:xfrm>
                <a:off x="3069771" y="2792183"/>
                <a:ext cx="119743" cy="250372"/>
              </a:xfrm>
              <a:prstGeom prst="mathMultiply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/>
              <p:cNvSpPr/>
              <p:nvPr/>
            </p:nvSpPr>
            <p:spPr>
              <a:xfrm>
                <a:off x="2672440" y="3358240"/>
                <a:ext cx="119743" cy="250372"/>
              </a:xfrm>
              <a:prstGeom prst="mathMultipl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Multiply 8"/>
              <p:cNvSpPr/>
              <p:nvPr/>
            </p:nvSpPr>
            <p:spPr>
              <a:xfrm>
                <a:off x="3494309" y="3358240"/>
                <a:ext cx="119743" cy="250372"/>
              </a:xfrm>
              <a:prstGeom prst="mathMultiply">
                <a:avLst/>
              </a:prstGeom>
              <a:solidFill>
                <a:srgbClr val="FFFF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1944"/>
          <a:stretch/>
        </p:blipFill>
        <p:spPr>
          <a:xfrm>
            <a:off x="900576" y="920288"/>
            <a:ext cx="8277225" cy="190393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نگاشت چهره با 5 نقطه صورت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5" name="Multiply 14"/>
          <p:cNvSpPr/>
          <p:nvPr/>
        </p:nvSpPr>
        <p:spPr>
          <a:xfrm>
            <a:off x="6710742" y="1417638"/>
            <a:ext cx="99408" cy="207854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6710742" y="1670274"/>
            <a:ext cx="99408" cy="207854"/>
          </a:xfrm>
          <a:prstGeom prst="mathMultiply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6710742" y="1959361"/>
            <a:ext cx="99408" cy="207854"/>
          </a:xfrm>
          <a:prstGeom prst="mathMultiply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6710742" y="2274136"/>
            <a:ext cx="99408" cy="207854"/>
          </a:xfrm>
          <a:prstGeom prst="mathMultiply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6710742" y="2523778"/>
            <a:ext cx="99408" cy="207854"/>
          </a:xfrm>
          <a:prstGeom prst="mathMultiply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53078" y="534421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160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26613" y="423727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160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6" b="11525"/>
          <a:stretch/>
        </p:blipFill>
        <p:spPr>
          <a:xfrm>
            <a:off x="2116268" y="2850966"/>
            <a:ext cx="3344591" cy="2832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5821382"/>
            <a:ext cx="1111169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github.com/Alireza-Akhavan/class.vision/blob/master/17-Perspective%26AffineTransforms.ipynb</a:t>
            </a:r>
            <a:endParaRPr lang="en-US" sz="1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99027" y="5447215"/>
            <a:ext cx="4105501" cy="4407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b="1" dirty="0"/>
              <a:t>04_MTCNN-wrap-with-landmarks.ipynb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n-US" b="1" dirty="0" smtClean="0">
                <a:cs typeface="B Nazanin" panose="00000400000000000000" pitchFamily="2" charset="-78"/>
              </a:rPr>
              <a:t>Affine Transform</a:t>
            </a:r>
            <a:endParaRPr lang="en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322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en-US" sz="5400" b="1" dirty="0" smtClean="0">
                <a:cs typeface="B Nazanin" panose="00000400000000000000" pitchFamily="2" charset="-78"/>
              </a:rPr>
              <a:t>Angular</a:t>
            </a:r>
            <a:r>
              <a:rPr lang="en-US" sz="4800" b="1" dirty="0">
                <a:cs typeface="B Nazanin" panose="00000400000000000000" pitchFamily="2" charset="-78"/>
              </a:rPr>
              <a:t> </a:t>
            </a:r>
            <a:r>
              <a:rPr lang="en-US" sz="4800" b="1" dirty="0" err="1" smtClean="0">
                <a:cs typeface="B Nazanin" panose="00000400000000000000" pitchFamily="2" charset="-78"/>
              </a:rPr>
              <a:t>Softmax</a:t>
            </a:r>
            <a:r>
              <a:rPr lang="en-US" sz="4800" b="1" dirty="0" smtClean="0">
                <a:cs typeface="B Nazanin" panose="00000400000000000000" pitchFamily="2" charset="-78"/>
              </a:rPr>
              <a:t> loss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229450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13"/>
            <a:ext cx="12192000" cy="6967959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532962" cy="69917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271061" y="3507792"/>
            <a:ext cx="25252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Center loss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27796" y="1551671"/>
            <a:ext cx="37273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Angular </a:t>
            </a:r>
            <a:r>
              <a:rPr lang="en-US" sz="40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Softmax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00" r="2794"/>
          <a:stretch/>
        </p:blipFill>
        <p:spPr>
          <a:xfrm>
            <a:off x="810229" y="597905"/>
            <a:ext cx="9537538" cy="5055227"/>
          </a:xfrm>
          <a:prstGeom prst="rect">
            <a:avLst/>
          </a:prstGeom>
        </p:spPr>
      </p:pic>
      <p:grpSp>
        <p:nvGrpSpPr>
          <p:cNvPr id="5" name="diagonals"/>
          <p:cNvGrpSpPr/>
          <p:nvPr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  <p:sp>
        <p:nvSpPr>
          <p:cNvPr id="9" name="TextBox 8"/>
          <p:cNvSpPr txBox="1"/>
          <p:nvPr/>
        </p:nvSpPr>
        <p:spPr>
          <a:xfrm>
            <a:off x="-48453" y="5895651"/>
            <a:ext cx="6328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Weiyang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al.,2017,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SphereFace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Deep Hypersphere Embedding for Face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Recognition]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9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739" r="1246"/>
          <a:stretch/>
        </p:blipFill>
        <p:spPr>
          <a:xfrm>
            <a:off x="810229" y="462007"/>
            <a:ext cx="10000527" cy="5191125"/>
          </a:xfrm>
          <a:prstGeom prst="rect">
            <a:avLst/>
          </a:prstGeom>
        </p:spPr>
      </p:pic>
      <p:grpSp>
        <p:nvGrpSpPr>
          <p:cNvPr id="5" name="diagonals"/>
          <p:cNvGrpSpPr/>
          <p:nvPr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  <p:sp>
        <p:nvSpPr>
          <p:cNvPr id="9" name="TextBox 8"/>
          <p:cNvSpPr txBox="1"/>
          <p:nvPr/>
        </p:nvSpPr>
        <p:spPr>
          <a:xfrm>
            <a:off x="-48453" y="5895651"/>
            <a:ext cx="6328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Weiyang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al.,2017,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SphereFace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Deep Hypersphere Embedding for Face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Recognition]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diagonals"/>
          <p:cNvGrpSpPr/>
          <p:nvPr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  <p:sp>
        <p:nvSpPr>
          <p:cNvPr id="9" name="TextBox 8"/>
          <p:cNvSpPr txBox="1"/>
          <p:nvPr/>
        </p:nvSpPr>
        <p:spPr>
          <a:xfrm>
            <a:off x="-48453" y="5895651"/>
            <a:ext cx="6328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Weiyang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al.,2017,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SphereFace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Deep Hypersphere Embedding for Face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Recognition]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97" y="2143838"/>
            <a:ext cx="6010275" cy="142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805" y="3747123"/>
            <a:ext cx="6096000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16" y="4878536"/>
            <a:ext cx="5324475" cy="371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62805" y="332523"/>
                <a:ext cx="5461175" cy="1537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200" i="0">
                          <a:latin typeface="Cambria Math" panose="02040503050406030204" pitchFamily="18" charset="0"/>
                        </a:rPr>
                        <m:t>= −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0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805" y="332523"/>
                <a:ext cx="5461175" cy="15371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546430" y="3747123"/>
            <a:ext cx="6620719" cy="180195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48453" y="5895651"/>
            <a:ext cx="6328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Weiyang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al.,2017,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SphereFace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Deep Hypersphere Embedding for Face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Recognition]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مقدار </a:t>
            </a:r>
            <a:r>
              <a:rPr lang="en-US" b="1" dirty="0" smtClean="0">
                <a:cs typeface="B Nazanin" panose="00000400000000000000" pitchFamily="2" charset="-78"/>
              </a:rPr>
              <a:t> m</a:t>
            </a:r>
            <a:r>
              <a:rPr lang="fa-IR" b="1" dirty="0" smtClean="0">
                <a:cs typeface="B Nazanin" panose="00000400000000000000" pitchFamily="2" charset="-78"/>
              </a:rPr>
              <a:t>های مختلف برای </a:t>
            </a:r>
            <a:r>
              <a:rPr lang="en-US" b="1" dirty="0">
                <a:cs typeface="B Nazanin" panose="00000400000000000000" pitchFamily="2" charset="-78"/>
              </a:rPr>
              <a:t>Angular </a:t>
            </a:r>
            <a:r>
              <a:rPr lang="en-US" b="1" dirty="0" err="1" smtClean="0">
                <a:cs typeface="B Nazanin" panose="00000400000000000000" pitchFamily="2" charset="-78"/>
              </a:rPr>
              <a:t>Softmax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11" name="Picture 10" descr="image207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0805" y="1869905"/>
            <a:ext cx="3528060" cy="3893820"/>
          </a:xfrm>
          <a:prstGeom prst="rect">
            <a:avLst/>
          </a:prstGeom>
        </p:spPr>
      </p:pic>
      <p:pic>
        <p:nvPicPr>
          <p:cNvPr id="12" name="Picture 11" descr="image208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1417" y="1793705"/>
            <a:ext cx="3458845" cy="397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3829151" y="1705826"/>
            <a:ext cx="859182" cy="8363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463" r="11148" b="5006"/>
          <a:stretch/>
        </p:blipFill>
        <p:spPr>
          <a:xfrm>
            <a:off x="976760" y="2263510"/>
            <a:ext cx="859182" cy="855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2698" r="22916" b="7061"/>
          <a:stretch/>
        </p:blipFill>
        <p:spPr>
          <a:xfrm>
            <a:off x="4179285" y="4235377"/>
            <a:ext cx="859182" cy="8637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5027" r="8101" b="7366"/>
          <a:stretch/>
        </p:blipFill>
        <p:spPr>
          <a:xfrm>
            <a:off x="6095329" y="1787866"/>
            <a:ext cx="859182" cy="8363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t="2463" r="11148" b="5006"/>
          <a:stretch/>
        </p:blipFill>
        <p:spPr>
          <a:xfrm>
            <a:off x="8533079" y="4546914"/>
            <a:ext cx="859182" cy="8551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2698" r="22916" b="7061"/>
          <a:stretch/>
        </p:blipFill>
        <p:spPr>
          <a:xfrm>
            <a:off x="5742485" y="4235376"/>
            <a:ext cx="859182" cy="8637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1186" y="129098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m=1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7465749" y="1412939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m=3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60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48453" y="5895651"/>
            <a:ext cx="6328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Weiyang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al.,2017,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SphereFace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Deep Hypersphere Embedding for Face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Recognition]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Angular </a:t>
            </a:r>
            <a:r>
              <a:rPr lang="en-US" b="1" dirty="0" err="1" smtClean="0">
                <a:cs typeface="B Nazanin" panose="00000400000000000000" pitchFamily="2" charset="-78"/>
              </a:rPr>
              <a:t>Softmax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35" y="1324837"/>
            <a:ext cx="57054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کاربردها...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4980" y="1162761"/>
            <a:ext cx="9945426" cy="1366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یافتن حساب شبکه اجتماع فرد با تنها یک عکس گرفته شده در مترو در روسیه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849875"/>
            <a:ext cx="8801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www.pcworld.com/article/3055305/analytics/your-face-is-big-data-the-title-of-this-photographers-experiment-says-it-all.html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62" y="2479361"/>
            <a:ext cx="4656591" cy="34201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8043" y="2479361"/>
            <a:ext cx="33147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dirty="0">
                <a:cs typeface="B Nazanin" panose="00000400000000000000" pitchFamily="2" charset="-78"/>
              </a:rPr>
              <a:t>اپلیکیشن 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en-US" dirty="0" err="1" smtClean="0">
                <a:cs typeface="B Nazanin" panose="00000400000000000000" pitchFamily="2" charset="-78"/>
              </a:rPr>
              <a:t>FindFace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این کار را با بررسی عکس چهره‌ی فرد و مقایسه با بیش از ۲۰۰ میلیون عکس پروفایل کاربران محبوب‌ترین شبکه‌ی اجتماعی روسیه،</a:t>
            </a:r>
            <a:r>
              <a:rPr lang="en-US" dirty="0">
                <a:cs typeface="B Nazanin" panose="00000400000000000000" pitchFamily="2" charset="-78"/>
              </a:rPr>
              <a:t>VK، </a:t>
            </a:r>
            <a:r>
              <a:rPr lang="fa-IR" dirty="0">
                <a:cs typeface="B Nazanin" panose="00000400000000000000" pitchFamily="2" charset="-78"/>
              </a:rPr>
              <a:t>انجام می‌دهد. در سپتامبر ۲۰۱۷، شهرداری مسکو اعلام کرد که حدود </a:t>
            </a:r>
            <a:r>
              <a:rPr lang="fa-IR" b="1" dirty="0">
                <a:cs typeface="B Nazanin" panose="00000400000000000000" pitchFamily="2" charset="-78"/>
              </a:rPr>
              <a:t>۵۰۰۰ دوربین مداربسته</a:t>
            </a:r>
            <a:r>
              <a:rPr lang="fa-IR" dirty="0">
                <a:cs typeface="B Nazanin" panose="00000400000000000000" pitchFamily="2" charset="-78"/>
              </a:rPr>
              <a:t>‌ی این شهر را مجهز به این اپلیکیشن کرده </a:t>
            </a:r>
            <a:r>
              <a:rPr lang="fa-IR" b="1" dirty="0">
                <a:cs typeface="B Nazanin" panose="00000400000000000000" pitchFamily="2" charset="-78"/>
              </a:rPr>
              <a:t>تا افراد تحت تعقیب به‌صورت خودکار شناسایی شوند</a:t>
            </a:r>
            <a:r>
              <a:rPr lang="fa-IR" dirty="0">
                <a:cs typeface="B Nazanin" panose="00000400000000000000" pitchFamily="2" charset="-78"/>
              </a:rPr>
              <a:t>. بنا به گفته‌ی مقامات مسکو، </a:t>
            </a:r>
            <a:r>
              <a:rPr lang="fa-IR" b="1" dirty="0">
                <a:cs typeface="B Nazanin" panose="00000400000000000000" pitchFamily="2" charset="-78"/>
              </a:rPr>
              <a:t>از زمان راه اندازی این تکنولوژی،۶ نفر دستگیر شده‌اند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 (</a:t>
            </a:r>
            <a:r>
              <a:rPr lang="fa-IR" dirty="0" smtClean="0">
                <a:cs typeface="B Nazanin" panose="00000400000000000000" pitchFamily="2" charset="-78"/>
                <a:hlinkClick r:id="rId4"/>
              </a:rPr>
              <a:t>منبع</a:t>
            </a:r>
            <a:r>
              <a:rPr lang="fa-IR" dirty="0" smtClean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206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48453" y="5895651"/>
            <a:ext cx="6328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Weiyang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 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al.,2017,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SphereFace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Deep Hypersphere Embedding for Face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Recognition]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Angular </a:t>
            </a:r>
            <a:r>
              <a:rPr lang="en-US" b="1" dirty="0" err="1" smtClean="0">
                <a:cs typeface="B Nazanin" panose="00000400000000000000" pitchFamily="2" charset="-78"/>
              </a:rPr>
              <a:t>Softmax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35" y="1100781"/>
            <a:ext cx="5539178" cy="471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خلاصه </a:t>
            </a:r>
            <a:r>
              <a:rPr lang="en-US" b="1" dirty="0" smtClean="0">
                <a:cs typeface="B Nazanin" panose="00000400000000000000" pitchFamily="2" charset="-78"/>
              </a:rPr>
              <a:t>Angular </a:t>
            </a:r>
            <a:r>
              <a:rPr lang="en-US" b="1" dirty="0" err="1" smtClean="0">
                <a:cs typeface="B Nazanin" panose="00000400000000000000" pitchFamily="2" charset="-78"/>
              </a:rPr>
              <a:t>Softmax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9075" y="1417638"/>
            <a:ext cx="9329029" cy="3065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خلاصه: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همگرایی نسبتا دشوار</a:t>
            </a: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پیاده سازی‌ها: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wy1iu/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sphereface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(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caffe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– 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کد رسمی منتشر شده توسط نویسنده مقاله</a:t>
            </a:r>
            <a:b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https://github.com/wy1iu/sphereface</a:t>
            </a:r>
            <a:endParaRPr lang="en-US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792420"/>
              </p:ext>
            </p:extLst>
          </p:nvPr>
        </p:nvGraphicFramePr>
        <p:xfrm>
          <a:off x="2184291" y="5041008"/>
          <a:ext cx="6193974" cy="9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1242"/>
                <a:gridCol w="1248930"/>
                <a:gridCol w="2093802"/>
              </a:tblGrid>
              <a:tr h="35546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Megaface</a:t>
                      </a:r>
                      <a:endParaRPr lang="en-US" dirty="0"/>
                    </a:p>
                  </a:txBody>
                  <a:tcPr/>
                </a:tc>
              </a:tr>
              <a:tr h="6220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Angular </a:t>
                      </a:r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72.72%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8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en-US" sz="5400" b="1" dirty="0" smtClean="0">
                <a:cs typeface="B Nazanin" panose="00000400000000000000" pitchFamily="2" charset="-78"/>
              </a:rPr>
              <a:t>Am </a:t>
            </a:r>
            <a:r>
              <a:rPr lang="en-US" sz="5400" b="1" dirty="0" err="1" smtClean="0">
                <a:cs typeface="B Nazanin" panose="00000400000000000000" pitchFamily="2" charset="-78"/>
              </a:rPr>
              <a:t>Softmax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33999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48453" y="5895651"/>
            <a:ext cx="48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/>
              <a:t>Wang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et al.,2018, Additive Margin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 for Face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Verification]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>
                <a:cs typeface="B Nazanin" panose="00000400000000000000" pitchFamily="2" charset="-78"/>
              </a:rPr>
              <a:t>Additive Margin </a:t>
            </a:r>
            <a:r>
              <a:rPr lang="en-US" b="1" dirty="0" err="1" smtClean="0">
                <a:cs typeface="B Nazanin" panose="00000400000000000000" pitchFamily="2" charset="-78"/>
              </a:rPr>
              <a:t>Softmax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962" y="2813682"/>
            <a:ext cx="54292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خلاصه </a:t>
            </a:r>
            <a:r>
              <a:rPr lang="en-US" b="1" dirty="0" err="1" smtClean="0">
                <a:cs typeface="B Nazanin" panose="00000400000000000000" pitchFamily="2" charset="-78"/>
              </a:rPr>
              <a:t>AMSoftmax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8779" y="1417638"/>
            <a:ext cx="7369325" cy="34901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خلاصه: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همگرایی نسبتا خوب</a:t>
            </a: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کارایی خوب، همگرایی ساده</a:t>
            </a:r>
          </a:p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پیاده سازی‌ها: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(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caffe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– 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کد رسمی منتشر شده توسط نویسنده مقاله</a:t>
            </a:r>
            <a:b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en-US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https://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github.com/happynear/AMSoftmax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8226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en-US" sz="5400" b="1" dirty="0" err="1" smtClean="0">
                <a:cs typeface="B Nazanin" panose="00000400000000000000" pitchFamily="2" charset="-78"/>
              </a:rPr>
              <a:t>ArcFace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8224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48453" y="5895651"/>
            <a:ext cx="6173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/>
              <a:t>Deng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al.,2018,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ArcFace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Additive Angular Margin Loss for Deep Face Recognition]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 err="1" smtClean="0">
                <a:cs typeface="B Nazanin" panose="00000400000000000000" pitchFamily="2" charset="-78"/>
              </a:rPr>
              <a:t>ArcFace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2519362"/>
            <a:ext cx="48577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8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48453" y="5895651"/>
            <a:ext cx="6173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200" dirty="0" smtClean="0"/>
              <a:t>Deng </a:t>
            </a:r>
            <a:r>
              <a:rPr lang="en-US" sz="1200" dirty="0" smtClean="0">
                <a:latin typeface="Century Schoolbook" charset="0"/>
                <a:ea typeface="Century Schoolbook" charset="0"/>
                <a:cs typeface="Century Schoolbook" charset="0"/>
              </a:rPr>
              <a:t>et 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al.,2018, </a:t>
            </a:r>
            <a:r>
              <a:rPr lang="en-US" sz="1200" dirty="0" err="1">
                <a:latin typeface="Century Schoolbook" charset="0"/>
                <a:ea typeface="Century Schoolbook" charset="0"/>
                <a:cs typeface="Century Schoolbook" charset="0"/>
              </a:rPr>
              <a:t>ArcFace</a:t>
            </a:r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: Additive Angular Margin Loss for Deep Face Recognition]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en-US" b="1" dirty="0" err="1" smtClean="0">
                <a:cs typeface="B Nazanin" panose="00000400000000000000" pitchFamily="2" charset="-78"/>
              </a:rPr>
              <a:t>ArcFace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952625"/>
            <a:ext cx="7934325" cy="295275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flipH="1">
            <a:off x="8657864" y="3330616"/>
            <a:ext cx="462987" cy="24306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8657864" y="2698521"/>
            <a:ext cx="462987" cy="24306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8657863" y="3996461"/>
            <a:ext cx="462987" cy="24306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8657863" y="4390452"/>
            <a:ext cx="462987" cy="24306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خلاصه </a:t>
            </a:r>
            <a:r>
              <a:rPr lang="en-US" b="1" dirty="0" err="1" smtClean="0">
                <a:cs typeface="B Nazanin" panose="00000400000000000000" pitchFamily="2" charset="-78"/>
              </a:rPr>
              <a:t>ArcFace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5573" y="1417638"/>
            <a:ext cx="737253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6789" lvl="1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2400" b="1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پیاده سازی‌ها:</a:t>
            </a:r>
            <a:endParaRPr lang="fa-IR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(</a:t>
            </a:r>
            <a:r>
              <a:rPr lang="en-US" sz="2400" dirty="0" err="1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MXNet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– </a:t>
            </a:r>
            <a: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کد رسمی منتشر شده توسط نویسنده مقاله</a:t>
            </a:r>
            <a:br>
              <a:rPr lang="fa-IR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en-US" sz="2400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https://</a:t>
            </a:r>
            <a:r>
              <a:rPr lang="en-US" sz="2400" dirty="0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  <a:hlinkClick r:id="rId2"/>
              </a:rPr>
              <a:t>github.com/deepinsight/insightface</a:t>
            </a:r>
            <a:endParaRPr lang="en-US" sz="2400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523989" lvl="2" indent="-571500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95289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endParaRPr lang="fa-IR" sz="2400" b="1" dirty="0" smtClean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067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مجموعه داده </a:t>
            </a:r>
            <a:r>
              <a:rPr lang="fa-IR" dirty="0" smtClean="0">
                <a:cs typeface="B Nazanin" panose="00000400000000000000" pitchFamily="2" charset="-78"/>
              </a:rPr>
              <a:t>چهره های </a:t>
            </a:r>
            <a:r>
              <a:rPr lang="fa-IR" dirty="0" smtClean="0">
                <a:cs typeface="B Nazanin" panose="00000400000000000000" pitchFamily="2" charset="-78"/>
              </a:rPr>
              <a:t>ایرانی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cs typeface="B Nazanin" panose="00000400000000000000" pitchFamily="2" charset="-78"/>
                <a:hlinkClick r:id="rId2"/>
              </a:rPr>
              <a:t>http://iran-celeb.ir</a:t>
            </a:r>
            <a:r>
              <a:rPr lang="en-US" dirty="0" smtClean="0">
                <a:cs typeface="B Nazanin" panose="00000400000000000000" pitchFamily="2" charset="-78"/>
                <a:hlinkClick r:id="rId2"/>
              </a:rPr>
              <a:t>/</a:t>
            </a:r>
            <a:endParaRPr lang="fa-IR" dirty="0" smtClean="0">
              <a:cs typeface="B Nazanin" panose="00000400000000000000" pitchFamily="2" charset="-78"/>
            </a:endParaRPr>
          </a:p>
          <a:p>
            <a:pPr marL="0" indent="0" algn="ctr">
              <a:buNone/>
            </a:pPr>
            <a:r>
              <a:rPr lang="fa-IR" dirty="0" smtClean="0">
                <a:cs typeface="B Nazanin" panose="00000400000000000000" pitchFamily="2" charset="-78"/>
              </a:rPr>
              <a:t>به زودی ...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849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S223B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22080</TotalTime>
  <Words>2869</Words>
  <Application>Microsoft Office PowerPoint</Application>
  <PresentationFormat>Widescreen</PresentationFormat>
  <Paragraphs>525</Paragraphs>
  <Slides>100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Arial</vt:lpstr>
      <vt:lpstr>B Nazanin</vt:lpstr>
      <vt:lpstr>B Titr</vt:lpstr>
      <vt:lpstr>Calibri</vt:lpstr>
      <vt:lpstr>Cambria Math</vt:lpstr>
      <vt:lpstr>Century Schoolbook</vt:lpstr>
      <vt:lpstr>Courier New</vt:lpstr>
      <vt:lpstr>Montserrat</vt:lpstr>
      <vt:lpstr>Times New Roman</vt:lpstr>
      <vt:lpstr>Wingdings</vt:lpstr>
      <vt:lpstr>CS223B_slides_template</vt:lpstr>
      <vt:lpstr>One-Shot Learning &amp; Face Recognition</vt:lpstr>
      <vt:lpstr>یادگیری عمیق و بازشناسی چهره</vt:lpstr>
      <vt:lpstr>PowerPoint Presentation</vt:lpstr>
      <vt:lpstr>PowerPoint Presentation</vt:lpstr>
      <vt:lpstr>کاربردها...</vt:lpstr>
      <vt:lpstr>کاربردها...</vt:lpstr>
      <vt:lpstr>کاربردها...</vt:lpstr>
      <vt:lpstr>کاربردها...</vt:lpstr>
      <vt:lpstr>کاربردها...</vt:lpstr>
      <vt:lpstr>کاربردها...</vt:lpstr>
      <vt:lpstr>تایید و بازشناسی چهره</vt:lpstr>
      <vt:lpstr>مجموعه داده های آموزش</vt:lpstr>
      <vt:lpstr>مجموعه داده ارزیابی LFW</vt:lpstr>
      <vt:lpstr>مجموعه داده ارزیابی MegaFace</vt:lpstr>
      <vt:lpstr>One-shot learning</vt:lpstr>
      <vt:lpstr>یادگیری تابع «شباهت» (“similarity” function)</vt:lpstr>
      <vt:lpstr>PowerPoint Presentation</vt:lpstr>
      <vt:lpstr>فضای نرونی و خمینه (manifold)</vt:lpstr>
      <vt:lpstr>فضای نرونی خوب و بد</vt:lpstr>
      <vt:lpstr>PowerPoint Presentation</vt:lpstr>
      <vt:lpstr>هدف یادگیری</vt:lpstr>
      <vt:lpstr>بخش 2:</vt:lpstr>
      <vt:lpstr>تابع Softmax</vt:lpstr>
      <vt:lpstr>نیاز به metric learning داریم!</vt:lpstr>
      <vt:lpstr>نیاز به metric learning داریم!</vt:lpstr>
      <vt:lpstr>Learning the similarity function</vt:lpstr>
      <vt:lpstr>یادگیری نظارت شده Face Verification</vt:lpstr>
      <vt:lpstr>PowerPoint Presentation</vt:lpstr>
      <vt:lpstr>Triplet loss</vt:lpstr>
      <vt:lpstr>Triplet loss</vt:lpstr>
      <vt:lpstr>تابع loss</vt:lpstr>
      <vt:lpstr>انتخاب سه‌تایی‌ها(Tripletها) A و P وN </vt:lpstr>
      <vt:lpstr>مجموعه داده آموزش(Training set) برای Triplet Loss</vt:lpstr>
      <vt:lpstr>انتخاب Tripletها</vt:lpstr>
      <vt:lpstr>PowerPoint Presentation</vt:lpstr>
      <vt:lpstr>انتخاب Tripletها: تله!</vt:lpstr>
      <vt:lpstr>انتخاب Tripletها: تله!</vt:lpstr>
      <vt:lpstr>انتخاب Tripletها: تله!</vt:lpstr>
      <vt:lpstr>انتخاب Tripletها</vt:lpstr>
      <vt:lpstr>انتخاب Tripletها</vt:lpstr>
      <vt:lpstr>انتخاب Tripletها</vt:lpstr>
      <vt:lpstr>انتخاب Tripletها</vt:lpstr>
      <vt:lpstr>خلاصه Triplet loss</vt:lpstr>
      <vt:lpstr>PowerPoint Presentation</vt:lpstr>
      <vt:lpstr>Center Loss</vt:lpstr>
      <vt:lpstr>Separable vs Discriminative</vt:lpstr>
      <vt:lpstr>A toy example : What’s wrong with Softmax</vt:lpstr>
      <vt:lpstr>A toy example : What’s wrong with Softmax</vt:lpstr>
      <vt:lpstr>آیا ویژگی‌ها برای خوشه بندی مناسب است؟</vt:lpstr>
      <vt:lpstr>آیا ویژگی‌ها برای خوشه بندی مناسب است؟</vt:lpstr>
      <vt:lpstr>افزودن center loss برایdiscriminative  شدن ویژگی‌ها!</vt:lpstr>
      <vt:lpstr>تابع نهایی L =L_s+λ L_C</vt:lpstr>
      <vt:lpstr>تابع نهایی L =L_s+λ L_C   و تاثیر𝜆</vt:lpstr>
      <vt:lpstr>خلاصه center loss</vt:lpstr>
      <vt:lpstr>مقایسه نتایج</vt:lpstr>
      <vt:lpstr>بخش 3:</vt:lpstr>
      <vt:lpstr>PowerPoint Presentation</vt:lpstr>
      <vt:lpstr>PowerPoint Presentation</vt:lpstr>
      <vt:lpstr>PowerPoint Presentation</vt:lpstr>
      <vt:lpstr>مقدمات شناسایی چهره</vt:lpstr>
      <vt:lpstr>بخش 4:</vt:lpstr>
      <vt:lpstr>PowerPoint Presentation</vt:lpstr>
      <vt:lpstr>مجموعه داده ها  برای آموزش تشخیص چهره</vt:lpstr>
      <vt:lpstr>مجموعه داده ها ی تشخیص چهره</vt:lpstr>
      <vt:lpstr>الگوریتم کلاسیک Viola-Jones </vt:lpstr>
      <vt:lpstr>الگوریتم کلاسیک Viola-Jones: آموزش </vt:lpstr>
      <vt:lpstr>الگوریتم کلاسیک Viola-Jones: inference </vt:lpstr>
      <vt:lpstr>الگوریتم کلاسیک Viola-Jones: نتایج wider </vt:lpstr>
      <vt:lpstr> نتایج wider برای سایر الگوریتم ها </vt:lpstr>
      <vt:lpstr> نتایج wider برای سایر الگوریتم ها </vt:lpstr>
      <vt:lpstr>MTCNN: از سه شبکه آبشاری تشکیل شده</vt:lpstr>
      <vt:lpstr>MTCNN: از سه شبکه آبشاری تشکیل شده</vt:lpstr>
      <vt:lpstr>MTCNN: از سه شبکه آبشاری تشکیل شده</vt:lpstr>
      <vt:lpstr>MTCNN: از سه شبکه آبشاری تشکیل شده</vt:lpstr>
      <vt:lpstr>کار فرعی MTCNN:landmark های چهره!</vt:lpstr>
      <vt:lpstr>خلاصه MTCNN</vt:lpstr>
      <vt:lpstr>تشخیص چهره</vt:lpstr>
      <vt:lpstr>بخش 5:</vt:lpstr>
      <vt:lpstr>ترفند: افزونگی داده augmentation – روش 1</vt:lpstr>
      <vt:lpstr>ترفند: افزونگی داده augmentation – روش 2</vt:lpstr>
      <vt:lpstr>نگاشت چهره با 5 نقطه صورت</vt:lpstr>
      <vt:lpstr>Affine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مقدار  mهای مختلف برای Angular Softmax</vt:lpstr>
      <vt:lpstr>Angular Softmax</vt:lpstr>
      <vt:lpstr>Angular Softmax</vt:lpstr>
      <vt:lpstr>خلاصه Angular Softmax</vt:lpstr>
      <vt:lpstr>PowerPoint Presentation</vt:lpstr>
      <vt:lpstr>Additive Margin Softmax</vt:lpstr>
      <vt:lpstr>خلاصه AMSoftmax</vt:lpstr>
      <vt:lpstr>PowerPoint Presentation</vt:lpstr>
      <vt:lpstr>ArcFace</vt:lpstr>
      <vt:lpstr>ArcFace</vt:lpstr>
      <vt:lpstr>خلاصه ArcFace</vt:lpstr>
      <vt:lpstr>مجموعه داده چهره های ایرانی</vt:lpstr>
      <vt:lpstr>منابع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 Introduction to “Computer Vision”</dc:title>
  <dc:creator>matthew</dc:creator>
  <cp:lastModifiedBy>A s u s</cp:lastModifiedBy>
  <cp:revision>579</cp:revision>
  <cp:lastPrinted>2017-09-26T20:25:19Z</cp:lastPrinted>
  <dcterms:modified xsi:type="dcterms:W3CDTF">2018-08-31T17:39:36Z</dcterms:modified>
</cp:coreProperties>
</file>